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3"/>
  </p:notesMasterIdLst>
  <p:sldIdLst>
    <p:sldId id="256" r:id="rId5"/>
    <p:sldId id="257" r:id="rId6"/>
    <p:sldId id="266" r:id="rId7"/>
    <p:sldId id="260" r:id="rId8"/>
    <p:sldId id="259" r:id="rId9"/>
    <p:sldId id="278" r:id="rId10"/>
    <p:sldId id="282" r:id="rId11"/>
    <p:sldId id="265" r:id="rId12"/>
    <p:sldId id="283" r:id="rId13"/>
    <p:sldId id="287" r:id="rId14"/>
    <p:sldId id="288" r:id="rId15"/>
    <p:sldId id="284" r:id="rId16"/>
    <p:sldId id="271" r:id="rId17"/>
    <p:sldId id="262" r:id="rId18"/>
    <p:sldId id="263" r:id="rId19"/>
    <p:sldId id="285" r:id="rId20"/>
    <p:sldId id="280" r:id="rId21"/>
    <p:sldId id="28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81" d="100"/>
          <a:sy n="81" d="100"/>
        </p:scale>
        <p:origin x="152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BE165-7AD4-43AD-B1AC-2D9F655C1231}" type="datetimeFigureOut">
              <a:rPr lang="en-GB" smtClean="0"/>
              <a:t>29/08/2023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491D9-72A2-4B27-8515-283555C0FB98}" type="slidenum">
              <a:rPr lang="en-GB" smtClean="0"/>
              <a:t>‹#›</a:t>
            </a:fld>
            <a:endParaRPr lang="en-GB"/>
          </a:p>
        </p:txBody>
      </p:sp>
    </p:spTree>
    <p:extLst>
      <p:ext uri="{BB962C8B-B14F-4D97-AF65-F5344CB8AC3E}">
        <p14:creationId xmlns:p14="http://schemas.microsoft.com/office/powerpoint/2010/main" val="304643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need both good language comprehension and good word reading to become good readers. </a:t>
            </a:r>
          </a:p>
        </p:txBody>
      </p:sp>
      <p:sp>
        <p:nvSpPr>
          <p:cNvPr id="4" name="Slide Number Placeholder 3"/>
          <p:cNvSpPr>
            <a:spLocks noGrp="1"/>
          </p:cNvSpPr>
          <p:nvPr>
            <p:ph type="sldNum" sz="quarter" idx="5"/>
          </p:nvPr>
        </p:nvSpPr>
        <p:spPr/>
        <p:txBody>
          <a:bodyPr/>
          <a:lstStyle/>
          <a:p>
            <a:fld id="{D81491D9-72A2-4B27-8515-283555C0FB98}" type="slidenum">
              <a:rPr lang="en-GB" smtClean="0"/>
              <a:t>2</a:t>
            </a:fld>
            <a:endParaRPr lang="en-GB"/>
          </a:p>
        </p:txBody>
      </p:sp>
    </p:spTree>
    <p:extLst>
      <p:ext uri="{BB962C8B-B14F-4D97-AF65-F5344CB8AC3E}">
        <p14:creationId xmlns:p14="http://schemas.microsoft.com/office/powerpoint/2010/main" val="350426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309654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230202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381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192025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898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389427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63321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11737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113189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29/08/2023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27611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9603BA-85F0-4643-B276-B982733DD2C0}" type="datetimeFigureOut">
              <a:rPr lang="en-GB" smtClean="0"/>
              <a:t>29/08/2023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25261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9603BA-85F0-4643-B276-B982733DD2C0}" type="datetimeFigureOut">
              <a:rPr lang="en-GB" smtClean="0"/>
              <a:t>29/08/2023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398846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9603BA-85F0-4643-B276-B982733DD2C0}" type="datetimeFigureOut">
              <a:rPr lang="en-GB" smtClean="0"/>
              <a:t>29/08/2023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35221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603BA-85F0-4643-B276-B982733DD2C0}" type="datetimeFigureOut">
              <a:rPr lang="en-GB" smtClean="0"/>
              <a:t>29/08/2023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149410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9603BA-85F0-4643-B276-B982733DD2C0}" type="datetimeFigureOut">
              <a:rPr lang="en-GB" smtClean="0"/>
              <a:t>29/08/2023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41346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9603BA-85F0-4643-B276-B982733DD2C0}" type="datetimeFigureOut">
              <a:rPr lang="en-GB" smtClean="0"/>
              <a:t>29/08/2023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62326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9603BA-85F0-4643-B276-B982733DD2C0}" type="datetimeFigureOut">
              <a:rPr lang="en-GB" smtClean="0"/>
              <a:t>29/08/2023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CDCE7A8-E087-4BBC-A949-DA55758AB41D}" type="slidenum">
              <a:rPr lang="en-GB" smtClean="0"/>
              <a:t>‹#›</a:t>
            </a:fld>
            <a:endParaRPr lang="en-GB"/>
          </a:p>
        </p:txBody>
      </p:sp>
    </p:spTree>
    <p:extLst>
      <p:ext uri="{BB962C8B-B14F-4D97-AF65-F5344CB8AC3E}">
        <p14:creationId xmlns:p14="http://schemas.microsoft.com/office/powerpoint/2010/main" val="8573309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005420"/>
            <a:ext cx="7618809" cy="2172816"/>
          </a:xfrm>
        </p:spPr>
        <p:txBody>
          <a:bodyPr>
            <a:normAutofit fontScale="90000"/>
          </a:bodyPr>
          <a:lstStyle/>
          <a:p>
            <a:pPr algn="ctr"/>
            <a:r>
              <a:rPr lang="en-GB" sz="4800" b="1" dirty="0">
                <a:solidFill>
                  <a:schemeClr val="tx1"/>
                </a:solidFill>
                <a:latin typeface="Comic Sans MS" panose="030F0702030302020204" pitchFamily="66" charset="0"/>
              </a:rPr>
              <a:t>Key Stage 1 </a:t>
            </a:r>
            <a:br>
              <a:rPr lang="en-GB" sz="4800" b="1" dirty="0">
                <a:solidFill>
                  <a:schemeClr val="tx1"/>
                </a:solidFill>
                <a:latin typeface="Comic Sans MS" panose="030F0702030302020204" pitchFamily="66" charset="0"/>
              </a:rPr>
            </a:br>
            <a:r>
              <a:rPr lang="en-GB" sz="4800" b="1" dirty="0">
                <a:solidFill>
                  <a:schemeClr val="tx1"/>
                </a:solidFill>
                <a:latin typeface="Comic Sans MS" panose="030F0702030302020204" pitchFamily="66" charset="0"/>
              </a:rPr>
              <a:t>Reading and Writing Workshop</a:t>
            </a:r>
            <a:endParaRPr lang="en-GB" sz="6600"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539552" y="5085184"/>
            <a:ext cx="5264005" cy="1296144"/>
          </a:xfrm>
        </p:spPr>
        <p:txBody>
          <a:bodyPr>
            <a:normAutofit lnSpcReduction="10000"/>
          </a:bodyPr>
          <a:lstStyle/>
          <a:p>
            <a:r>
              <a:rPr lang="en-GB" i="1" dirty="0">
                <a:solidFill>
                  <a:schemeClr val="tx1"/>
                </a:solidFill>
                <a:latin typeface="Comic Sans MS" panose="030F0702030302020204" pitchFamily="66" charset="0"/>
                <a:cs typeface="Calibri" pitchFamily="34" charset="0"/>
              </a:rPr>
              <a:t>‘The more you read, the more things you will know. The more that you learn, the more places you’ll go’ </a:t>
            </a:r>
          </a:p>
          <a:p>
            <a:r>
              <a:rPr lang="en-GB" i="1" dirty="0">
                <a:solidFill>
                  <a:schemeClr val="tx1"/>
                </a:solidFill>
                <a:latin typeface="Comic Sans MS" panose="030F0702030302020204" pitchFamily="66" charset="0"/>
                <a:cs typeface="Calibri" pitchFamily="34" charset="0"/>
              </a:rPr>
              <a:t>Dr Seuss.</a:t>
            </a:r>
          </a:p>
          <a:p>
            <a:endParaRPr lang="en-GB" dirty="0"/>
          </a:p>
        </p:txBody>
      </p:sp>
      <p:pic>
        <p:nvPicPr>
          <p:cNvPr id="1028" name="Picture 4" descr="http://childinharmony.com/wp-content/uploads/2012/05/Children-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574059"/>
            <a:ext cx="2650257" cy="18072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4D74EE7-878D-48D8-B847-96A7ECBD5820}"/>
              </a:ext>
            </a:extLst>
          </p:cNvPr>
          <p:cNvPicPr/>
          <p:nvPr/>
        </p:nvPicPr>
        <p:blipFill rotWithShape="1">
          <a:blip r:embed="rId3">
            <a:extLst>
              <a:ext uri="{28A0092B-C50C-407E-A947-70E740481C1C}">
                <a14:useLocalDpi xmlns:a14="http://schemas.microsoft.com/office/drawing/2010/main" val="0"/>
              </a:ext>
            </a:extLst>
          </a:blip>
          <a:srcRect l="23950" t="23622" r="61435" b="50700"/>
          <a:stretch/>
        </p:blipFill>
        <p:spPr bwMode="auto">
          <a:xfrm>
            <a:off x="3419872" y="61702"/>
            <a:ext cx="1955837" cy="1988840"/>
          </a:xfrm>
          <a:prstGeom prst="rect">
            <a:avLst/>
          </a:prstGeom>
          <a:noFill/>
          <a:ln>
            <a:noFill/>
          </a:ln>
        </p:spPr>
      </p:pic>
    </p:spTree>
    <p:extLst>
      <p:ext uri="{BB962C8B-B14F-4D97-AF65-F5344CB8AC3E}">
        <p14:creationId xmlns:p14="http://schemas.microsoft.com/office/powerpoint/2010/main" val="3508697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CE50-702C-4D03-204E-28C80EF2DF34}"/>
              </a:ext>
            </a:extLst>
          </p:cNvPr>
          <p:cNvSpPr>
            <a:spLocks noGrp="1"/>
          </p:cNvSpPr>
          <p:nvPr>
            <p:ph type="title"/>
          </p:nvPr>
        </p:nvSpPr>
        <p:spPr/>
        <p:txBody>
          <a:bodyPr/>
          <a:lstStyle/>
          <a:p>
            <a:r>
              <a:rPr lang="en-GB" u="sng" dirty="0"/>
              <a:t>Comprehension: </a:t>
            </a:r>
          </a:p>
        </p:txBody>
      </p:sp>
    </p:spTree>
    <p:extLst>
      <p:ext uri="{BB962C8B-B14F-4D97-AF65-F5344CB8AC3E}">
        <p14:creationId xmlns:p14="http://schemas.microsoft.com/office/powerpoint/2010/main" val="343989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9C05-123B-F8B1-9A20-B9D9239184A6}"/>
              </a:ext>
            </a:extLst>
          </p:cNvPr>
          <p:cNvSpPr>
            <a:spLocks noGrp="1"/>
          </p:cNvSpPr>
          <p:nvPr>
            <p:ph type="title"/>
          </p:nvPr>
        </p:nvSpPr>
        <p:spPr/>
        <p:txBody>
          <a:bodyPr/>
          <a:lstStyle/>
          <a:p>
            <a:r>
              <a:rPr lang="en-GB" u="sng" dirty="0"/>
              <a:t>Talk for Writing:</a:t>
            </a:r>
          </a:p>
        </p:txBody>
      </p:sp>
    </p:spTree>
    <p:extLst>
      <p:ext uri="{BB962C8B-B14F-4D97-AF65-F5344CB8AC3E}">
        <p14:creationId xmlns:p14="http://schemas.microsoft.com/office/powerpoint/2010/main" val="422219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47917-B390-4D1E-91AA-23AB18B449A6}"/>
              </a:ext>
            </a:extLst>
          </p:cNvPr>
          <p:cNvSpPr/>
          <p:nvPr/>
        </p:nvSpPr>
        <p:spPr>
          <a:xfrm>
            <a:off x="5076825" y="3633788"/>
            <a:ext cx="3887788" cy="3140075"/>
          </a:xfrm>
          <a:prstGeom prst="rect">
            <a:avLst/>
          </a:prstGeo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u="sng" dirty="0" err="1">
                <a:latin typeface="Comic Sans MS" panose="030F0702030302020204" pitchFamily="66" charset="0"/>
              </a:rPr>
              <a:t>Practise</a:t>
            </a:r>
            <a:r>
              <a:rPr lang="en-US" u="sng" dirty="0">
                <a:latin typeface="Comic Sans MS" panose="030F0702030302020204" pitchFamily="66" charset="0"/>
              </a:rPr>
              <a:t> pronouncing the sounds…</a:t>
            </a:r>
          </a:p>
          <a:p>
            <a:pPr>
              <a:defRPr/>
            </a:pPr>
            <a:endParaRPr lang="en-US" dirty="0">
              <a:latin typeface="Comic Sans MS" panose="030F0702030302020204" pitchFamily="66" charset="0"/>
            </a:endParaRPr>
          </a:p>
          <a:p>
            <a:pPr algn="ctr">
              <a:defRPr/>
            </a:pPr>
            <a:r>
              <a:rPr lang="en-US" dirty="0">
                <a:latin typeface="Comic Sans MS" panose="030F0702030302020204" pitchFamily="66" charset="0"/>
              </a:rPr>
              <a:t>Remember no ‘</a:t>
            </a:r>
            <a:r>
              <a:rPr lang="en-US" dirty="0" err="1">
                <a:latin typeface="Comic Sans MS" panose="030F0702030302020204" pitchFamily="66" charset="0"/>
              </a:rPr>
              <a:t>fuh</a:t>
            </a:r>
            <a:r>
              <a:rPr lang="en-US" dirty="0">
                <a:latin typeface="Comic Sans MS" panose="030F0702030302020204" pitchFamily="66" charset="0"/>
              </a:rPr>
              <a:t>’ and ‘</a:t>
            </a:r>
            <a:r>
              <a:rPr lang="en-US" dirty="0" err="1">
                <a:latin typeface="Comic Sans MS" panose="030F0702030302020204" pitchFamily="66" charset="0"/>
              </a:rPr>
              <a:t>luh</a:t>
            </a:r>
            <a:r>
              <a:rPr lang="en-US" dirty="0">
                <a:latin typeface="Comic Sans MS" panose="030F0702030302020204" pitchFamily="66" charset="0"/>
              </a:rPr>
              <a:t>’!</a:t>
            </a: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p:txBody>
      </p:sp>
      <p:sp>
        <p:nvSpPr>
          <p:cNvPr id="4" name="Rectangle 3">
            <a:extLst>
              <a:ext uri="{FF2B5EF4-FFF2-40B4-BE49-F238E27FC236}">
                <a16:creationId xmlns:a16="http://schemas.microsoft.com/office/drawing/2014/main" id="{295D6120-9EEA-471F-B776-A3DA0B828427}"/>
              </a:ext>
            </a:extLst>
          </p:cNvPr>
          <p:cNvSpPr txBox="1">
            <a:spLocks noChangeArrowheads="1"/>
          </p:cNvSpPr>
          <p:nvPr/>
        </p:nvSpPr>
        <p:spPr bwMode="auto">
          <a:xfrm>
            <a:off x="401638" y="49213"/>
            <a:ext cx="8229600" cy="11430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endParaRPr lang="en-US" altLang="en-US" sz="3000" kern="0" dirty="0">
              <a:latin typeface="Tempus Sans ITC" panose="04020404030D07020202" pitchFamily="82" charset="0"/>
            </a:endParaRPr>
          </a:p>
        </p:txBody>
      </p:sp>
      <p:sp>
        <p:nvSpPr>
          <p:cNvPr id="6" name="Rectangle 3">
            <a:extLst>
              <a:ext uri="{FF2B5EF4-FFF2-40B4-BE49-F238E27FC236}">
                <a16:creationId xmlns:a16="http://schemas.microsoft.com/office/drawing/2014/main" id="{40B6AC8F-87BC-4407-9995-3105333925AA}"/>
              </a:ext>
            </a:extLst>
          </p:cNvPr>
          <p:cNvSpPr>
            <a:spLocks noGrp="1" noChangeArrowheads="1"/>
          </p:cNvSpPr>
          <p:nvPr>
            <p:ph type="title"/>
          </p:nvPr>
        </p:nvSpPr>
        <p:spPr>
          <a:xfrm>
            <a:off x="179388" y="188913"/>
            <a:ext cx="8641084" cy="3311525"/>
          </a:xfr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altLang="en-US" sz="2500" u="sng" dirty="0">
                <a:latin typeface="Comic Sans MS" panose="030F0702030302020204" pitchFamily="66" charset="0"/>
              </a:rPr>
              <a:t>Reading at home</a:t>
            </a:r>
            <a:br>
              <a:rPr lang="en-US" altLang="en-US" sz="2500" u="sng" dirty="0">
                <a:latin typeface="Comic Sans MS" panose="030F0702030302020204" pitchFamily="66" charset="0"/>
              </a:rPr>
            </a:br>
            <a:br>
              <a:rPr lang="en-US" altLang="en-US" sz="2500" dirty="0">
                <a:latin typeface="Comic Sans MS" panose="030F0702030302020204" pitchFamily="66" charset="0"/>
              </a:rPr>
            </a:br>
            <a:r>
              <a:rPr lang="en-GB" sz="1800" dirty="0">
                <a:latin typeface="Comic Sans MS" panose="030F0702030302020204" pitchFamily="66" charset="0"/>
              </a:rPr>
              <a:t>Read favourite stories over and over again. </a:t>
            </a:r>
            <a:br>
              <a:rPr lang="en-GB" sz="1800" dirty="0">
                <a:latin typeface="Comic Sans MS" panose="030F0702030302020204" pitchFamily="66" charset="0"/>
              </a:rPr>
            </a:br>
            <a:r>
              <a:rPr lang="en-GB" sz="1800" dirty="0">
                <a:solidFill>
                  <a:schemeClr val="tx1"/>
                </a:solidFill>
                <a:latin typeface="Comic Sans MS" panose="030F0702030302020204" pitchFamily="66" charset="0"/>
                <a:cs typeface="Calibri" pitchFamily="34" charset="0"/>
              </a:rPr>
              <a:t>Promote a love of books. </a:t>
            </a:r>
            <a:br>
              <a:rPr lang="en-GB" sz="1800" dirty="0">
                <a:solidFill>
                  <a:schemeClr val="tx1"/>
                </a:solidFill>
                <a:latin typeface="Comic Sans MS" panose="030F0702030302020204" pitchFamily="66" charset="0"/>
                <a:cs typeface="Calibri" pitchFamily="34" charset="0"/>
              </a:rPr>
            </a:br>
            <a:r>
              <a:rPr lang="en-GB" sz="1800" dirty="0">
                <a:solidFill>
                  <a:schemeClr val="tx1"/>
                </a:solidFill>
                <a:latin typeface="Comic Sans MS" panose="030F0702030302020204" pitchFamily="66" charset="0"/>
                <a:cs typeface="Calibri" pitchFamily="34" charset="0"/>
              </a:rPr>
              <a:t>Make time to share stories regularly. </a:t>
            </a:r>
            <a:br>
              <a:rPr lang="en-GB" sz="1800" dirty="0">
                <a:solidFill>
                  <a:schemeClr val="tx1"/>
                </a:solidFill>
                <a:latin typeface="Comic Sans MS" panose="030F0702030302020204" pitchFamily="66" charset="0"/>
                <a:cs typeface="Calibri" pitchFamily="34" charset="0"/>
              </a:rPr>
            </a:br>
            <a:r>
              <a:rPr lang="en-GB" sz="1800" dirty="0">
                <a:solidFill>
                  <a:schemeClr val="tx1"/>
                </a:solidFill>
                <a:latin typeface="Comic Sans MS" panose="030F0702030302020204" pitchFamily="66" charset="0"/>
                <a:cs typeface="Calibri" pitchFamily="34" charset="0"/>
              </a:rPr>
              <a:t>Book talk – comprehension and imagination (</a:t>
            </a:r>
            <a:r>
              <a:rPr lang="en-GB" sz="1800" i="1" dirty="0">
                <a:solidFill>
                  <a:schemeClr val="tx1"/>
                </a:solidFill>
                <a:latin typeface="Comic Sans MS" panose="030F0702030302020204" pitchFamily="66" charset="0"/>
                <a:cs typeface="Calibri" pitchFamily="34" charset="0"/>
              </a:rPr>
              <a:t>What has happened</a:t>
            </a:r>
            <a:r>
              <a:rPr lang="en-GB" sz="1800" dirty="0">
                <a:solidFill>
                  <a:schemeClr val="tx1"/>
                </a:solidFill>
                <a:latin typeface="Comic Sans MS" panose="030F0702030302020204" pitchFamily="66" charset="0"/>
                <a:cs typeface="Calibri" pitchFamily="34" charset="0"/>
              </a:rPr>
              <a:t>, </a:t>
            </a:r>
            <a:r>
              <a:rPr lang="en-GB" sz="1800" i="1" dirty="0">
                <a:solidFill>
                  <a:schemeClr val="tx1"/>
                </a:solidFill>
                <a:latin typeface="Comic Sans MS" panose="030F0702030302020204" pitchFamily="66" charset="0"/>
                <a:cs typeface="Calibri" pitchFamily="34" charset="0"/>
              </a:rPr>
              <a:t>what might happen next </a:t>
            </a:r>
            <a:r>
              <a:rPr lang="en-GB" sz="1800" dirty="0">
                <a:solidFill>
                  <a:schemeClr val="tx1"/>
                </a:solidFill>
                <a:latin typeface="Comic Sans MS" panose="030F0702030302020204" pitchFamily="66" charset="0"/>
                <a:cs typeface="Calibri" pitchFamily="34" charset="0"/>
              </a:rPr>
              <a:t>and </a:t>
            </a:r>
            <a:r>
              <a:rPr lang="en-GB" sz="1800" i="1" dirty="0">
                <a:solidFill>
                  <a:schemeClr val="tx1"/>
                </a:solidFill>
                <a:latin typeface="Comic Sans MS" panose="030F0702030302020204" pitchFamily="66" charset="0"/>
                <a:cs typeface="Calibri" pitchFamily="34" charset="0"/>
              </a:rPr>
              <a:t>why?</a:t>
            </a:r>
            <a:r>
              <a:rPr lang="en-GB" sz="1800" dirty="0">
                <a:solidFill>
                  <a:schemeClr val="tx1"/>
                </a:solidFill>
                <a:latin typeface="Comic Sans MS" panose="030F0702030302020204" pitchFamily="66" charset="0"/>
                <a:cs typeface="Calibri" pitchFamily="34" charset="0"/>
              </a:rPr>
              <a:t>)</a:t>
            </a:r>
            <a:br>
              <a:rPr lang="en-GB" sz="1800" dirty="0">
                <a:solidFill>
                  <a:schemeClr val="tx1"/>
                </a:solidFill>
                <a:latin typeface="Comic Sans MS" panose="030F0702030302020204" pitchFamily="66" charset="0"/>
                <a:cs typeface="Calibri" pitchFamily="34" charset="0"/>
              </a:rPr>
            </a:br>
            <a:r>
              <a:rPr lang="en-GB" sz="1800" dirty="0">
                <a:solidFill>
                  <a:schemeClr val="tx1"/>
                </a:solidFill>
                <a:latin typeface="Comic Sans MS" panose="030F0702030302020204" pitchFamily="66" charset="0"/>
                <a:cs typeface="Calibri" pitchFamily="34" charset="0"/>
              </a:rPr>
              <a:t>Discuss the story together – what did you like about the book? What was your favourite part?</a:t>
            </a:r>
            <a:br>
              <a:rPr lang="en-GB" sz="1800" dirty="0">
                <a:solidFill>
                  <a:schemeClr val="tx1"/>
                </a:solidFill>
                <a:latin typeface="Comic Sans MS" panose="030F0702030302020204" pitchFamily="66" charset="0"/>
                <a:cs typeface="Calibri" pitchFamily="34" charset="0"/>
              </a:rPr>
            </a:br>
            <a:br>
              <a:rPr lang="en-GB" sz="1800" dirty="0">
                <a:latin typeface="Comic Sans MS" panose="030F0702030302020204" pitchFamily="66" charset="0"/>
              </a:rPr>
            </a:br>
            <a:r>
              <a:rPr lang="en-GB" sz="1800" b="1" dirty="0">
                <a:latin typeface="Comic Sans MS" panose="030F0702030302020204" pitchFamily="66" charset="0"/>
              </a:rPr>
              <a:t>Watch the </a:t>
            </a:r>
            <a:r>
              <a:rPr lang="en-GB" sz="1800" b="1" dirty="0">
                <a:solidFill>
                  <a:schemeClr val="tx1"/>
                </a:solidFill>
                <a:latin typeface="Comic Sans MS" panose="030F0702030302020204" pitchFamily="66" charset="0"/>
              </a:rPr>
              <a:t>RWI Storytime at home </a:t>
            </a:r>
            <a:r>
              <a:rPr lang="en-GB" sz="1800" b="1" dirty="0">
                <a:latin typeface="Comic Sans MS" panose="030F0702030302020204" pitchFamily="66" charset="0"/>
              </a:rPr>
              <a:t>video for hints and tips.</a:t>
            </a:r>
            <a:endParaRPr lang="en-US" altLang="en-US" sz="2500" b="1" dirty="0">
              <a:latin typeface="Comic Sans MS" panose="030F0702030302020204" pitchFamily="66" charset="0"/>
            </a:endParaRPr>
          </a:p>
        </p:txBody>
      </p:sp>
      <p:pic>
        <p:nvPicPr>
          <p:cNvPr id="24581" name="Picture 6">
            <a:extLst>
              <a:ext uri="{FF2B5EF4-FFF2-40B4-BE49-F238E27FC236}">
                <a16:creationId xmlns:a16="http://schemas.microsoft.com/office/drawing/2014/main" id="{1633C868-4BC0-472D-95F4-ECA2D7E1C0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4581525"/>
            <a:ext cx="202088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A20D4AE-A149-4852-BF04-FDF4A5C33E34}"/>
              </a:ext>
            </a:extLst>
          </p:cNvPr>
          <p:cNvSpPr/>
          <p:nvPr/>
        </p:nvSpPr>
        <p:spPr>
          <a:xfrm>
            <a:off x="245878" y="3859063"/>
            <a:ext cx="4572000" cy="2862322"/>
          </a:xfrm>
          <a:prstGeom prst="rect">
            <a:avLst/>
          </a:prstGeo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lIns="91440" tIns="45720" rIns="91440" bIns="45720" anchor="t">
            <a:spAutoFit/>
          </a:bodyPr>
          <a:lstStyle/>
          <a:p>
            <a:pPr>
              <a:buFont typeface="Wingdings" charset="0"/>
              <a:buNone/>
              <a:defRPr/>
            </a:pPr>
            <a:r>
              <a:rPr lang="en-GB" u="sng" dirty="0">
                <a:latin typeface="Comic Sans MS" panose="030F0702030302020204" pitchFamily="66" charset="0"/>
              </a:rPr>
              <a:t>Have fun with Fred Talk!</a:t>
            </a:r>
          </a:p>
          <a:p>
            <a:pPr>
              <a:buFont typeface="Wingdings" charset="0"/>
              <a:buNone/>
              <a:defRPr/>
            </a:pPr>
            <a:endParaRPr lang="en-GB" i="1" dirty="0">
              <a:latin typeface="Comic Sans MS" panose="030F0702030302020204" pitchFamily="66" charset="0"/>
            </a:endParaRPr>
          </a:p>
          <a:p>
            <a:pPr>
              <a:buFont typeface="Wingdings" charset="0"/>
              <a:buNone/>
              <a:defRPr/>
            </a:pPr>
            <a:endParaRPr lang="en-GB" i="1" dirty="0">
              <a:latin typeface="Comic Sans MS" panose="030F0702030302020204" pitchFamily="66" charset="0"/>
            </a:endParaRPr>
          </a:p>
          <a:p>
            <a:pPr>
              <a:buFont typeface="Wingdings" charset="0"/>
              <a:buNone/>
              <a:defRPr/>
            </a:pPr>
            <a:r>
              <a:rPr lang="en-GB" i="1" dirty="0">
                <a:latin typeface="Comic Sans MS" panose="030F0702030302020204" pitchFamily="66" charset="0"/>
              </a:rPr>
              <a:t>“What a tidy r-</a:t>
            </a:r>
            <a:r>
              <a:rPr lang="en-GB" i="1" dirty="0" err="1">
                <a:latin typeface="Comic Sans MS" panose="030F0702030302020204" pitchFamily="66" charset="0"/>
              </a:rPr>
              <a:t>oo</a:t>
            </a:r>
            <a:r>
              <a:rPr lang="en-GB" i="1" dirty="0">
                <a:latin typeface="Comic Sans MS" panose="030F0702030302020204" pitchFamily="66" charset="0"/>
              </a:rPr>
              <a:t>-m!”</a:t>
            </a:r>
          </a:p>
          <a:p>
            <a:pPr>
              <a:buFont typeface="Wingdings" charset="0"/>
              <a:buNone/>
              <a:defRPr/>
            </a:pPr>
            <a:r>
              <a:rPr lang="en-GB" i="1" dirty="0">
                <a:latin typeface="Comic Sans MS" panose="030F0702030302020204" pitchFamily="66" charset="0"/>
              </a:rPr>
              <a:t>“Where’s your c-</a:t>
            </a:r>
            <a:r>
              <a:rPr lang="en-GB" i="1" dirty="0" err="1">
                <a:latin typeface="Comic Sans MS" panose="030F0702030302020204" pitchFamily="66" charset="0"/>
              </a:rPr>
              <a:t>oa</a:t>
            </a:r>
            <a:r>
              <a:rPr lang="en-GB" i="1" dirty="0">
                <a:latin typeface="Comic Sans MS" panose="030F0702030302020204" pitchFamily="66" charset="0"/>
              </a:rPr>
              <a:t>-t?”   	</a:t>
            </a:r>
          </a:p>
          <a:p>
            <a:pPr>
              <a:buFont typeface="Wingdings" charset="0"/>
              <a:buNone/>
              <a:defRPr/>
            </a:pPr>
            <a:r>
              <a:rPr lang="en-GB" i="1" dirty="0">
                <a:latin typeface="Comic Sans MS" panose="030F0702030302020204" pitchFamily="66" charset="0"/>
              </a:rPr>
              <a:t>“Time for b-e-d!”</a:t>
            </a:r>
          </a:p>
          <a:p>
            <a:pPr>
              <a:defRPr/>
            </a:pPr>
            <a:r>
              <a:rPr lang="en-GB" i="1" dirty="0">
                <a:latin typeface="Comic Sans MS"/>
              </a:rPr>
              <a:t>"Get your </a:t>
            </a:r>
            <a:r>
              <a:rPr lang="en-GB" i="1" dirty="0" err="1">
                <a:latin typeface="Comic Sans MS"/>
              </a:rPr>
              <a:t>sh</a:t>
            </a:r>
            <a:r>
              <a:rPr lang="en-GB" i="1" dirty="0">
                <a:latin typeface="Comic Sans MS"/>
              </a:rPr>
              <a:t>-</a:t>
            </a:r>
            <a:r>
              <a:rPr lang="en-GB" i="1" dirty="0" err="1">
                <a:latin typeface="Comic Sans MS"/>
              </a:rPr>
              <a:t>oe</a:t>
            </a:r>
            <a:r>
              <a:rPr lang="en-GB" i="1" dirty="0">
                <a:latin typeface="Comic Sans MS"/>
              </a:rPr>
              <a:t>-s".</a:t>
            </a:r>
            <a:endParaRPr lang="en-GB" i="1" dirty="0">
              <a:latin typeface="Comic Sans MS" panose="030F0702030302020204" pitchFamily="66" charset="0"/>
            </a:endParaRPr>
          </a:p>
          <a:p>
            <a:pPr>
              <a:buFontTx/>
              <a:buNone/>
              <a:defRPr/>
            </a:pPr>
            <a:endParaRPr lang="en-GB" i="1" dirty="0">
              <a:latin typeface="Comic Sans MS" panose="030F0702030302020204" pitchFamily="66" charset="0"/>
            </a:endParaRPr>
          </a:p>
          <a:p>
            <a:pPr>
              <a:buFont typeface="Wingdings" charset="0"/>
              <a:defRPr/>
            </a:pPr>
            <a:endParaRPr lang="en-GB" i="1" dirty="0">
              <a:latin typeface="Comic Sans MS" panose="030F0702030302020204" pitchFamily="66" charset="0"/>
            </a:endParaRPr>
          </a:p>
          <a:p>
            <a:pPr>
              <a:defRPr/>
            </a:pPr>
            <a:endParaRPr lang="en-GB" i="1" dirty="0">
              <a:latin typeface="Comic Sans MS" panose="030F0702030302020204" pitchFamily="66" charset="0"/>
            </a:endParaRPr>
          </a:p>
        </p:txBody>
      </p:sp>
      <p:pic>
        <p:nvPicPr>
          <p:cNvPr id="24583" name="Picture 7">
            <a:extLst>
              <a:ext uri="{FF2B5EF4-FFF2-40B4-BE49-F238E27FC236}">
                <a16:creationId xmlns:a16="http://schemas.microsoft.com/office/drawing/2014/main" id="{75CFBFA2-3798-4B24-A1C6-E7C4FEA16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5301208"/>
            <a:ext cx="1656184" cy="77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E35EC6-DB00-4C55-A886-41D6498855F1}"/>
              </a:ext>
            </a:extLst>
          </p:cNvPr>
          <p:cNvSpPr txBox="1">
            <a:spLocks noChangeArrowheads="1"/>
          </p:cNvSpPr>
          <p:nvPr/>
        </p:nvSpPr>
        <p:spPr bwMode="auto">
          <a:xfrm>
            <a:off x="401638" y="49213"/>
            <a:ext cx="8229600" cy="11430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endParaRPr lang="en-US" altLang="en-US" sz="3000" kern="0" dirty="0">
              <a:latin typeface="Tempus Sans ITC" panose="04020404030D07020202" pitchFamily="82" charset="0"/>
            </a:endParaRPr>
          </a:p>
        </p:txBody>
      </p:sp>
      <p:sp>
        <p:nvSpPr>
          <p:cNvPr id="6" name="Rectangle 3">
            <a:extLst>
              <a:ext uri="{FF2B5EF4-FFF2-40B4-BE49-F238E27FC236}">
                <a16:creationId xmlns:a16="http://schemas.microsoft.com/office/drawing/2014/main" id="{36D30C82-FAED-4A4D-B412-3CADE7BE8C7B}"/>
              </a:ext>
            </a:extLst>
          </p:cNvPr>
          <p:cNvSpPr>
            <a:spLocks noGrp="1" noChangeArrowheads="1"/>
          </p:cNvSpPr>
          <p:nvPr>
            <p:ph type="title"/>
          </p:nvPr>
        </p:nvSpPr>
        <p:spPr>
          <a:xfrm>
            <a:off x="179388" y="188913"/>
            <a:ext cx="8713787" cy="3744912"/>
          </a:xfr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lstStyle/>
          <a:p>
            <a:pPr>
              <a:defRPr/>
            </a:pPr>
            <a:r>
              <a:rPr lang="en-GB" altLang="en-US" sz="2400" u="sng" dirty="0">
                <a:latin typeface="Comic Sans MS" panose="030F0702030302020204" pitchFamily="66" charset="0"/>
              </a:rPr>
              <a:t>Available resources: </a:t>
            </a: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US" altLang="en-US" sz="2500" dirty="0">
                <a:latin typeface="Tempus Sans ITC" panose="04020404030D07020202" pitchFamily="82" charset="0"/>
              </a:rPr>
            </a:br>
            <a:endParaRPr lang="en-US" altLang="en-US" sz="2500" dirty="0">
              <a:latin typeface="Tempus Sans ITC" panose="04020404030D07020202" pitchFamily="82" charset="0"/>
            </a:endParaRPr>
          </a:p>
        </p:txBody>
      </p:sp>
      <p:pic>
        <p:nvPicPr>
          <p:cNvPr id="25604" name="Picture 3">
            <a:extLst>
              <a:ext uri="{FF2B5EF4-FFF2-40B4-BE49-F238E27FC236}">
                <a16:creationId xmlns:a16="http://schemas.microsoft.com/office/drawing/2014/main" id="{99F13FB7-A052-49EB-B1F8-ADAB35EA2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40000">
            <a:off x="4776788" y="1103312"/>
            <a:ext cx="1779588"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A5D8B80E-4528-4B72-90DB-3B8EB441C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6437313" y="942975"/>
            <a:ext cx="1397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a:extLst>
              <a:ext uri="{FF2B5EF4-FFF2-40B4-BE49-F238E27FC236}">
                <a16:creationId xmlns:a16="http://schemas.microsoft.com/office/drawing/2014/main" id="{4A41ABE8-5DF8-4D98-BA9C-62407AD5D8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493023">
            <a:off x="2892425" y="920750"/>
            <a:ext cx="16002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a:extLst>
              <a:ext uri="{FF2B5EF4-FFF2-40B4-BE49-F238E27FC236}">
                <a16:creationId xmlns:a16="http://schemas.microsoft.com/office/drawing/2014/main" id="{1AF290E8-F4F0-4B5D-BE80-8B20BB4B5A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713" y="1082675"/>
            <a:ext cx="220503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7616DE08-03CF-488B-88F5-862F67F12939}"/>
              </a:ext>
            </a:extLst>
          </p:cNvPr>
          <p:cNvSpPr txBox="1">
            <a:spLocks noChangeArrowheads="1"/>
          </p:cNvSpPr>
          <p:nvPr/>
        </p:nvSpPr>
        <p:spPr bwMode="auto">
          <a:xfrm>
            <a:off x="169863" y="4076700"/>
            <a:ext cx="8723312" cy="2665413"/>
          </a:xfrm>
          <a:prstGeom prst="rect">
            <a:avLst/>
          </a:prstGeo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eaLnBrk="0" fontAlgn="base" hangingPunct="0">
              <a:spcBef>
                <a:spcPct val="0"/>
              </a:spcBef>
              <a:spcAft>
                <a:spcPct val="0"/>
              </a:spcAft>
              <a:defRPr sz="4400">
                <a:solidFill>
                  <a:schemeClr val="dk1"/>
                </a:solidFill>
                <a:latin typeface="+mn-lt"/>
                <a:ea typeface="+mn-ea"/>
                <a:cs typeface="+mn-cs"/>
              </a:defRPr>
            </a:lvl6pPr>
            <a:lvl7pPr marL="914400" algn="ctr" rtl="0" eaLnBrk="0" fontAlgn="base" hangingPunct="0">
              <a:spcBef>
                <a:spcPct val="0"/>
              </a:spcBef>
              <a:spcAft>
                <a:spcPct val="0"/>
              </a:spcAft>
              <a:defRPr sz="4400">
                <a:solidFill>
                  <a:schemeClr val="dk1"/>
                </a:solidFill>
                <a:latin typeface="+mn-lt"/>
                <a:ea typeface="+mn-ea"/>
                <a:cs typeface="+mn-cs"/>
              </a:defRPr>
            </a:lvl7pPr>
            <a:lvl8pPr marL="1371600" algn="ctr" rtl="0" eaLnBrk="0" fontAlgn="base" hangingPunct="0">
              <a:spcBef>
                <a:spcPct val="0"/>
              </a:spcBef>
              <a:spcAft>
                <a:spcPct val="0"/>
              </a:spcAft>
              <a:defRPr sz="4400">
                <a:solidFill>
                  <a:schemeClr val="dk1"/>
                </a:solidFill>
                <a:latin typeface="+mn-lt"/>
                <a:ea typeface="+mn-ea"/>
                <a:cs typeface="+mn-cs"/>
              </a:defRPr>
            </a:lvl8pPr>
            <a:lvl9pPr marL="1828800" algn="ctr" rtl="0" eaLnBrk="0" fontAlgn="base" hangingPunct="0">
              <a:spcBef>
                <a:spcPct val="0"/>
              </a:spcBef>
              <a:spcAft>
                <a:spcPct val="0"/>
              </a:spcAft>
              <a:defRPr sz="4400">
                <a:solidFill>
                  <a:schemeClr val="dk1"/>
                </a:solidFill>
                <a:latin typeface="+mn-lt"/>
                <a:ea typeface="+mn-ea"/>
                <a:cs typeface="+mn-cs"/>
              </a:defRPr>
            </a:lvl9pPr>
          </a:lstStyle>
          <a:p>
            <a:pPr>
              <a:buFontTx/>
              <a:buNone/>
              <a:defRPr/>
            </a:pPr>
            <a:endParaRPr lang="en-US" altLang="en-US" sz="2500" u="sng" kern="0" dirty="0">
              <a:latin typeface="Tempus Sans ITC" panose="04020404030D07020202" pitchFamily="82" charset="0"/>
            </a:endParaRPr>
          </a:p>
          <a:p>
            <a:pPr>
              <a:buFontTx/>
              <a:buNone/>
              <a:defRPr/>
            </a:pPr>
            <a:r>
              <a:rPr lang="en-US" altLang="en-US" sz="2400" u="sng" kern="0" dirty="0">
                <a:latin typeface="Comic Sans MS" panose="030F0702030302020204" pitchFamily="66" charset="0"/>
              </a:rPr>
              <a:t>Supporting our reading scheme:</a:t>
            </a:r>
          </a:p>
          <a:p>
            <a:pPr>
              <a:buFontTx/>
              <a:buNone/>
              <a:defRPr/>
            </a:pPr>
            <a:endParaRPr lang="en-US" altLang="en-US" sz="900" u="sng" kern="0" dirty="0">
              <a:latin typeface="Comic Sans MS" panose="030F0702030302020204" pitchFamily="66" charset="0"/>
            </a:endParaRPr>
          </a:p>
          <a:p>
            <a:pPr>
              <a:buFontTx/>
              <a:buNone/>
              <a:defRPr/>
            </a:pPr>
            <a:r>
              <a:rPr lang="en-US" altLang="en-US" sz="1800" kern="0" dirty="0">
                <a:latin typeface="Comic Sans MS" panose="030F0702030302020204" pitchFamily="66" charset="0"/>
              </a:rPr>
              <a:t>It is not a race through all the sounds…there are many skills involved!</a:t>
            </a:r>
            <a:br>
              <a:rPr lang="en-US" altLang="en-US" sz="1800" kern="0" dirty="0">
                <a:latin typeface="Comic Sans MS" panose="030F0702030302020204" pitchFamily="66" charset="0"/>
              </a:rPr>
            </a:br>
            <a:endParaRPr lang="en-US" altLang="en-US" sz="900" kern="0" dirty="0">
              <a:latin typeface="Comic Sans MS" panose="030F0702030302020204" pitchFamily="66" charset="0"/>
            </a:endParaRPr>
          </a:p>
          <a:p>
            <a:pPr>
              <a:buFontTx/>
              <a:buNone/>
              <a:defRPr/>
            </a:pPr>
            <a:r>
              <a:rPr lang="en-US" altLang="en-US" sz="1800" kern="0" dirty="0">
                <a:latin typeface="Comic Sans MS" panose="030F0702030302020204" pitchFamily="66" charset="0"/>
              </a:rPr>
              <a:t>Children need to be exposed to words several times before they become fluent and automatic. </a:t>
            </a:r>
            <a:br>
              <a:rPr lang="en-US" altLang="en-US" sz="900" kern="0" dirty="0">
                <a:latin typeface="Comic Sans MS" panose="030F0702030302020204" pitchFamily="66" charset="0"/>
              </a:rPr>
            </a:br>
            <a:br>
              <a:rPr lang="en-US" altLang="en-US" sz="900" kern="0" dirty="0">
                <a:latin typeface="Comic Sans MS" panose="030F0702030302020204" pitchFamily="66" charset="0"/>
              </a:rPr>
            </a:br>
            <a:r>
              <a:rPr lang="en-US" altLang="en-US" sz="1800" kern="0" dirty="0">
                <a:latin typeface="Comic Sans MS" panose="030F0702030302020204" pitchFamily="66" charset="0"/>
              </a:rPr>
              <a:t>We aim for the children to be able to read as storytellers with the appropriate expression and intonation and therefore understanding. </a:t>
            </a:r>
            <a:br>
              <a:rPr lang="en-US" altLang="en-US" sz="2500" u="sng" kern="0" dirty="0">
                <a:latin typeface="Tempus Sans ITC" panose="04020404030D07020202" pitchFamily="82" charset="0"/>
              </a:rPr>
            </a:br>
            <a:endParaRPr lang="en-US" altLang="en-US" sz="2500" kern="0" dirty="0">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7037"/>
            <a:ext cx="7994849" cy="1019200"/>
          </a:xfrm>
        </p:spPr>
        <p:txBody>
          <a:bodyPr>
            <a:normAutofit fontScale="90000"/>
          </a:bodyPr>
          <a:lstStyle/>
          <a:p>
            <a:pPr algn="ctr"/>
            <a:r>
              <a:rPr lang="en-GB" dirty="0">
                <a:solidFill>
                  <a:schemeClr val="tx1"/>
                </a:solidFill>
                <a:latin typeface="Comic Sans MS" panose="030F0702030302020204" pitchFamily="66" charset="0"/>
              </a:rPr>
              <a:t>How can you support your child’s learning at home?</a:t>
            </a:r>
          </a:p>
        </p:txBody>
      </p:sp>
      <p:sp>
        <p:nvSpPr>
          <p:cNvPr id="3" name="Content Placeholder 2"/>
          <p:cNvSpPr>
            <a:spLocks noGrp="1"/>
          </p:cNvSpPr>
          <p:nvPr>
            <p:ph idx="1"/>
          </p:nvPr>
        </p:nvSpPr>
        <p:spPr>
          <a:xfrm>
            <a:off x="395536" y="1488613"/>
            <a:ext cx="8640960" cy="4892715"/>
          </a:xfrm>
        </p:spPr>
        <p:txBody>
          <a:bodyPr vert="horz" lIns="91440" tIns="45720" rIns="91440" bIns="45720" rtlCol="0" anchor="t">
            <a:normAutofit fontScale="92500" lnSpcReduction="10000"/>
          </a:bodyPr>
          <a:lstStyle/>
          <a:p>
            <a:r>
              <a:rPr lang="en-GB" sz="1900" dirty="0">
                <a:solidFill>
                  <a:schemeClr val="tx1"/>
                </a:solidFill>
                <a:latin typeface="Comic Sans MS"/>
                <a:cs typeface="Calibri"/>
              </a:rPr>
              <a:t>Sound sheets will be sent home weekly. Practice reading and writing these sounds/ words. </a:t>
            </a:r>
            <a:endParaRPr lang="en-GB" sz="1900" dirty="0">
              <a:solidFill>
                <a:schemeClr val="tx1"/>
              </a:solidFill>
              <a:latin typeface="Comic Sans MS" panose="030F0702030302020204" pitchFamily="66" charset="0"/>
              <a:cs typeface="Calibri" pitchFamily="34" charset="0"/>
            </a:endParaRPr>
          </a:p>
          <a:p>
            <a:r>
              <a:rPr lang="en-GB" sz="1900" dirty="0">
                <a:solidFill>
                  <a:schemeClr val="tx1"/>
                </a:solidFill>
                <a:latin typeface="Comic Sans MS"/>
                <a:cs typeface="Calibri"/>
              </a:rPr>
              <a:t>Individual reading books. Record your child’s reading in their reading log. We encourage children to read their book at least twice to encourage fluency. We will read with your child in class at least once a week, on top of daily RWInc sessions. We encourage you to read 5 times a week, even if it is just a page or two. Regular reading time will make all the difference. This will be the ‘homework’ for your child whilst they are in Reception class.</a:t>
            </a:r>
          </a:p>
          <a:p>
            <a:r>
              <a:rPr lang="en-GB" sz="1900" dirty="0">
                <a:solidFill>
                  <a:schemeClr val="tx1"/>
                </a:solidFill>
                <a:latin typeface="Comic Sans MS"/>
                <a:cs typeface="Calibri"/>
              </a:rPr>
              <a:t>Phonics games and apps – Phonics Play, ICT Games, Phonics Genius, Ladybird I’m Ready for Phonics, Teach your Monster to Read, Hooked on Phonics, Early Reading, Alphablocks</a:t>
            </a:r>
          </a:p>
          <a:p>
            <a:r>
              <a:rPr lang="en-GB" sz="1900" dirty="0">
                <a:solidFill>
                  <a:schemeClr val="tx1"/>
                </a:solidFill>
                <a:latin typeface="Comic Sans MS"/>
                <a:cs typeface="Calibri"/>
              </a:rPr>
              <a:t>Encourage your child to love reading. Surrounding your child with books and text (comics, magazines, fiction and non-fiction). Read to each other. Visit a local library. Read things all around you – signs, menus, road names, everyday information, shopping lists – make it fun!</a:t>
            </a:r>
          </a:p>
          <a:p>
            <a:r>
              <a:rPr lang="en-GB" sz="1900" dirty="0">
                <a:solidFill>
                  <a:schemeClr val="tx1"/>
                </a:solidFill>
                <a:latin typeface="Comic Sans MS" panose="030F0702030302020204" pitchFamily="66" charset="0"/>
                <a:cs typeface="Calibri" pitchFamily="34" charset="0"/>
              </a:rPr>
              <a:t>Show enthusiasm!</a:t>
            </a:r>
          </a:p>
          <a:p>
            <a:endParaRPr lang="en-GB" sz="1900" dirty="0">
              <a:solidFill>
                <a:schemeClr val="tx1"/>
              </a:solidFill>
              <a:latin typeface="Comic Sans MS" panose="030F0702030302020204" pitchFamily="66" charset="0"/>
              <a:cs typeface="Calibri" pitchFamily="34" charset="0"/>
            </a:endParaRPr>
          </a:p>
          <a:p>
            <a:endParaRPr lang="en-GB" sz="1900" dirty="0">
              <a:solidFill>
                <a:schemeClr val="tx1"/>
              </a:solidFill>
              <a:latin typeface="Comic Sans MS" panose="030F0702030302020204" pitchFamily="66" charset="0"/>
              <a:cs typeface="Calibri" pitchFamily="34" charset="0"/>
            </a:endParaRPr>
          </a:p>
          <a:p>
            <a:endParaRPr lang="en-GB" sz="1900" dirty="0">
              <a:solidFill>
                <a:schemeClr val="tx1"/>
              </a:solidFill>
              <a:latin typeface="Comic Sans MS" panose="030F0702030302020204" pitchFamily="66" charset="0"/>
              <a:cs typeface="Calibri" pitchFamily="34" charset="0"/>
            </a:endParaRPr>
          </a:p>
          <a:p>
            <a:endParaRPr lang="en-GB" dirty="0">
              <a:solidFill>
                <a:schemeClr val="tx1"/>
              </a:solidFill>
              <a:latin typeface="Comic Sans MS" panose="030F0702030302020204" pitchFamily="66" charset="0"/>
              <a:cs typeface="Calibri" pitchFamily="34" charset="0"/>
            </a:endParaRPr>
          </a:p>
        </p:txBody>
      </p:sp>
    </p:spTree>
    <p:extLst>
      <p:ext uri="{BB962C8B-B14F-4D97-AF65-F5344CB8AC3E}">
        <p14:creationId xmlns:p14="http://schemas.microsoft.com/office/powerpoint/2010/main" val="157668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7772400" cy="1143000"/>
          </a:xfrm>
        </p:spPr>
        <p:txBody>
          <a:bodyPr>
            <a:noAutofit/>
          </a:bodyPr>
          <a:lstStyle/>
          <a:p>
            <a:pPr algn="ctr"/>
            <a:r>
              <a:rPr lang="en-GB" dirty="0">
                <a:solidFill>
                  <a:schemeClr val="tx1"/>
                </a:solidFill>
                <a:latin typeface="Comic Sans MS" panose="030F0702030302020204" pitchFamily="66" charset="0"/>
              </a:rPr>
              <a:t>Helpful tips…</a:t>
            </a:r>
          </a:p>
        </p:txBody>
      </p:sp>
      <p:sp>
        <p:nvSpPr>
          <p:cNvPr id="3" name="Content Placeholder 2"/>
          <p:cNvSpPr>
            <a:spLocks noGrp="1"/>
          </p:cNvSpPr>
          <p:nvPr>
            <p:ph idx="1"/>
          </p:nvPr>
        </p:nvSpPr>
        <p:spPr>
          <a:xfrm>
            <a:off x="457200" y="1484784"/>
            <a:ext cx="8229600" cy="4860032"/>
          </a:xfrm>
        </p:spPr>
        <p:txBody>
          <a:bodyPr>
            <a:normAutofit/>
          </a:bodyPr>
          <a:lstStyle/>
          <a:p>
            <a:r>
              <a:rPr lang="en-GB" dirty="0">
                <a:solidFill>
                  <a:schemeClr val="tx1"/>
                </a:solidFill>
                <a:latin typeface="Comic Sans MS" panose="030F0702030302020204" pitchFamily="66" charset="0"/>
                <a:cs typeface="Calibri" pitchFamily="34" charset="0"/>
              </a:rPr>
              <a:t>Encourage your child to segment and blend words if they know those sounds. Help them to do this by modelling the process.</a:t>
            </a:r>
          </a:p>
          <a:p>
            <a:r>
              <a:rPr lang="en-GB" dirty="0">
                <a:solidFill>
                  <a:schemeClr val="tx1"/>
                </a:solidFill>
                <a:latin typeface="Comic Sans MS" panose="030F0702030302020204" pitchFamily="66" charset="0"/>
                <a:cs typeface="Calibri" pitchFamily="34" charset="0"/>
              </a:rPr>
              <a:t>Help with tricky words to maintain the flow of the story/text.</a:t>
            </a:r>
          </a:p>
          <a:p>
            <a:r>
              <a:rPr lang="en-GB" dirty="0">
                <a:solidFill>
                  <a:schemeClr val="tx1"/>
                </a:solidFill>
                <a:latin typeface="Comic Sans MS" panose="030F0702030302020204" pitchFamily="66" charset="0"/>
                <a:cs typeface="Calibri" pitchFamily="34" charset="0"/>
              </a:rPr>
              <a:t>Discuss what might be happening in the pictures but don’t encourage your child to use the pictures to ‘guess’ what words might be!</a:t>
            </a:r>
          </a:p>
          <a:p>
            <a:r>
              <a:rPr lang="en-GB" dirty="0">
                <a:solidFill>
                  <a:schemeClr val="tx1"/>
                </a:solidFill>
                <a:latin typeface="Comic Sans MS" panose="030F0702030302020204" pitchFamily="66" charset="0"/>
                <a:cs typeface="Calibri" pitchFamily="34" charset="0"/>
              </a:rPr>
              <a:t>Re-read the book so that children can make sense of what they are reading. </a:t>
            </a:r>
          </a:p>
          <a:p>
            <a:r>
              <a:rPr lang="en-GB" dirty="0">
                <a:solidFill>
                  <a:schemeClr val="tx1"/>
                </a:solidFill>
                <a:latin typeface="Comic Sans MS" panose="030F0702030302020204" pitchFamily="66" charset="0"/>
                <a:cs typeface="Calibri" pitchFamily="34" charset="0"/>
              </a:rPr>
              <a:t>Whilst re-reading, demonstrate reading the text from left to right, but try not to point to the text as you read. </a:t>
            </a:r>
          </a:p>
          <a:p>
            <a:r>
              <a:rPr lang="en-GB" dirty="0">
                <a:solidFill>
                  <a:schemeClr val="tx1"/>
                </a:solidFill>
                <a:latin typeface="Comic Sans MS" panose="030F0702030302020204" pitchFamily="66" charset="0"/>
                <a:cs typeface="Calibri" pitchFamily="34" charset="0"/>
              </a:rPr>
              <a:t>Involve the child in the re-reading part by allowing them to join in. </a:t>
            </a:r>
          </a:p>
        </p:txBody>
      </p:sp>
    </p:spTree>
    <p:extLst>
      <p:ext uri="{BB962C8B-B14F-4D97-AF65-F5344CB8AC3E}">
        <p14:creationId xmlns:p14="http://schemas.microsoft.com/office/powerpoint/2010/main" val="422119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BCB3-D83A-4208-9A2E-383FF8E55227}"/>
              </a:ext>
            </a:extLst>
          </p:cNvPr>
          <p:cNvSpPr>
            <a:spLocks noGrp="1"/>
          </p:cNvSpPr>
          <p:nvPr>
            <p:ph type="title"/>
          </p:nvPr>
        </p:nvSpPr>
        <p:spPr/>
        <p:txBody>
          <a:bodyPr>
            <a:normAutofit fontScale="90000"/>
          </a:bodyPr>
          <a:lstStyle/>
          <a:p>
            <a:r>
              <a:rPr lang="en-GB" u="sng" dirty="0">
                <a:solidFill>
                  <a:schemeClr val="tx1"/>
                </a:solidFill>
                <a:latin typeface="Comic Sans MS" panose="030F0702030302020204" pitchFamily="66" charset="0"/>
              </a:rPr>
              <a:t>Phonics Screening Check</a:t>
            </a:r>
            <a:br>
              <a:rPr lang="en-GB" u="sng" dirty="0">
                <a:solidFill>
                  <a:schemeClr val="tx1"/>
                </a:solidFill>
                <a:latin typeface="Comic Sans MS" panose="030F0702030302020204" pitchFamily="66" charset="0"/>
              </a:rPr>
            </a:br>
            <a:br>
              <a:rPr lang="en-GB" u="sng" dirty="0">
                <a:solidFill>
                  <a:schemeClr val="tx1"/>
                </a:solidFill>
                <a:latin typeface="Comic Sans MS" panose="030F0702030302020204" pitchFamily="66" charset="0"/>
              </a:rPr>
            </a:br>
            <a:endParaRPr lang="en-GB" sz="2200" u="sng" dirty="0">
              <a:solidFill>
                <a:schemeClr val="tx1"/>
              </a:solidFill>
              <a:latin typeface="Comic Sans MS" panose="030F0702030302020204" pitchFamily="66" charset="0"/>
            </a:endParaRPr>
          </a:p>
        </p:txBody>
      </p:sp>
      <p:sp>
        <p:nvSpPr>
          <p:cNvPr id="4" name="TextBox 3">
            <a:extLst>
              <a:ext uri="{FF2B5EF4-FFF2-40B4-BE49-F238E27FC236}">
                <a16:creationId xmlns:a16="http://schemas.microsoft.com/office/drawing/2014/main" id="{B2802794-AC79-4C22-838F-28B4E259616C}"/>
              </a:ext>
            </a:extLst>
          </p:cNvPr>
          <p:cNvSpPr txBox="1"/>
          <p:nvPr/>
        </p:nvSpPr>
        <p:spPr>
          <a:xfrm>
            <a:off x="541513" y="1252516"/>
            <a:ext cx="7992888" cy="4801314"/>
          </a:xfrm>
          <a:prstGeom prst="rect">
            <a:avLst/>
          </a:prstGeom>
          <a:noFill/>
        </p:spPr>
        <p:txBody>
          <a:bodyPr wrap="square" rtlCol="0">
            <a:spAutoFit/>
          </a:bodyPr>
          <a:lstStyle/>
          <a:p>
            <a:r>
              <a:rPr lang="en-GB" dirty="0">
                <a:latin typeface="Comic Sans MS" panose="030F0702030302020204" pitchFamily="66" charset="0"/>
              </a:rPr>
              <a:t>The phonics screening check will be taken individually by all children in Year 1, in England, from June 2012. It is designed to give teachers and parents, information on how your child is progressing in phonics. </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What is the phonic screening check? There will be two sections in this 40-word check and it will assess phonics skills and knowledge learnt through Reception and Year 1. What will it check? </a:t>
            </a:r>
          </a:p>
          <a:p>
            <a:endParaRPr lang="en-GB" dirty="0">
              <a:latin typeface="Comic Sans MS" panose="030F0702030302020204" pitchFamily="66" charset="0"/>
            </a:endParaRPr>
          </a:p>
          <a:p>
            <a:r>
              <a:rPr lang="en-GB" dirty="0">
                <a:latin typeface="Comic Sans MS" panose="030F0702030302020204" pitchFamily="66" charset="0"/>
              </a:rPr>
              <a:t>It will check that your son/daughter can: </a:t>
            </a:r>
            <a:br>
              <a:rPr lang="en-GB" dirty="0">
                <a:latin typeface="Comic Sans MS" panose="030F0702030302020204" pitchFamily="66" charset="0"/>
              </a:rPr>
            </a:br>
            <a:r>
              <a:rPr lang="en-GB" dirty="0">
                <a:latin typeface="Comic Sans MS" panose="030F0702030302020204" pitchFamily="66" charset="0"/>
              </a:rPr>
              <a:t>Sound out and blend sounds in order to read simple words. </a:t>
            </a:r>
            <a:br>
              <a:rPr lang="en-GB" dirty="0">
                <a:latin typeface="Comic Sans MS" panose="030F0702030302020204" pitchFamily="66" charset="0"/>
              </a:rPr>
            </a:br>
            <a:r>
              <a:rPr lang="en-GB" dirty="0">
                <a:latin typeface="Comic Sans MS" panose="030F0702030302020204" pitchFamily="66" charset="0"/>
              </a:rPr>
              <a:t> Read phonically decodable one-syllable and two-syllable words, e.g. cat, sand, windmill. </a:t>
            </a:r>
          </a:p>
          <a:p>
            <a:r>
              <a:rPr lang="en-GB" dirty="0">
                <a:latin typeface="Comic Sans MS" panose="030F0702030302020204" pitchFamily="66" charset="0"/>
              </a:rPr>
              <a:t> Read a selection of nonsense (alien) words. </a:t>
            </a:r>
          </a:p>
          <a:p>
            <a:endParaRPr lang="en-GB" dirty="0">
              <a:latin typeface="Comic Sans MS" panose="030F0702030302020204" pitchFamily="66" charset="0"/>
            </a:endParaRPr>
          </a:p>
          <a:p>
            <a:r>
              <a:rPr lang="en-GB" dirty="0">
                <a:latin typeface="Comic Sans MS" panose="030F0702030302020204" pitchFamily="66" charset="0"/>
              </a:rPr>
              <a:t>The check is not about passing or failing but checking appropriate progress is being made. If you child does not reach the threshold, they will re-sit the check the following summer term.</a:t>
            </a:r>
          </a:p>
        </p:txBody>
      </p:sp>
    </p:spTree>
    <p:extLst>
      <p:ext uri="{BB962C8B-B14F-4D97-AF65-F5344CB8AC3E}">
        <p14:creationId xmlns:p14="http://schemas.microsoft.com/office/powerpoint/2010/main" val="1488780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BAEEBB2-CA09-4BB9-89ED-83A98841667A}"/>
              </a:ext>
            </a:extLst>
          </p:cNvPr>
          <p:cNvSpPr txBox="1">
            <a:spLocks noChangeArrowheads="1"/>
          </p:cNvSpPr>
          <p:nvPr/>
        </p:nvSpPr>
        <p:spPr bwMode="auto">
          <a:xfrm>
            <a:off x="1524000" y="-63500"/>
            <a:ext cx="8229600" cy="11430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r>
              <a:rPr lang="en-US" altLang="en-US" sz="3200" u="sng" kern="0" dirty="0">
                <a:latin typeface="Comic Sans MS" panose="030F0702030302020204" pitchFamily="66" charset="0"/>
              </a:rPr>
              <a:t>Handwriting</a:t>
            </a:r>
            <a:endParaRPr lang="en-US" altLang="en-US" sz="3000" u="sng" kern="0" dirty="0">
              <a:latin typeface="Comic Sans MS" panose="030F0702030302020204" pitchFamily="66" charset="0"/>
            </a:endParaRPr>
          </a:p>
        </p:txBody>
      </p:sp>
      <p:pic>
        <p:nvPicPr>
          <p:cNvPr id="34818" name="Picture 2">
            <a:extLst>
              <a:ext uri="{FF2B5EF4-FFF2-40B4-BE49-F238E27FC236}">
                <a16:creationId xmlns:a16="http://schemas.microsoft.com/office/drawing/2014/main" id="{78BFB316-3EEA-4F56-90C7-AF7454E092E9}"/>
              </a:ext>
            </a:extLst>
          </p:cNvPr>
          <p:cNvPicPr>
            <a:picLocks noChangeAspect="1" noChangeArrowheads="1"/>
          </p:cNvPicPr>
          <p:nvPr/>
        </p:nvPicPr>
        <p:blipFill>
          <a:blip r:embed="rId2" cstate="print"/>
          <a:srcRect l="1660" t="12542" r="19199" b="5501"/>
          <a:stretch>
            <a:fillRect/>
          </a:stretch>
        </p:blipFill>
        <p:spPr bwMode="auto">
          <a:xfrm>
            <a:off x="2896120" y="2852936"/>
            <a:ext cx="5735118" cy="33391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Rectangle 3">
            <a:extLst>
              <a:ext uri="{FF2B5EF4-FFF2-40B4-BE49-F238E27FC236}">
                <a16:creationId xmlns:a16="http://schemas.microsoft.com/office/drawing/2014/main" id="{871C2F44-19D1-467D-A136-51BB77C6145B}"/>
              </a:ext>
            </a:extLst>
          </p:cNvPr>
          <p:cNvSpPr/>
          <p:nvPr/>
        </p:nvSpPr>
        <p:spPr>
          <a:xfrm>
            <a:off x="160338" y="188913"/>
            <a:ext cx="2735262" cy="5693866"/>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sz="2000" u="sng" dirty="0" err="1">
                <a:latin typeface="Comic Sans MS" panose="030F0702030302020204" pitchFamily="66" charset="0"/>
              </a:rPr>
              <a:t>Penpals</a:t>
            </a:r>
            <a:r>
              <a:rPr lang="en-GB" sz="2000" u="sng" dirty="0">
                <a:latin typeface="Comic Sans MS" panose="030F0702030302020204" pitchFamily="66" charset="0"/>
              </a:rPr>
              <a:t> scheme.</a:t>
            </a:r>
          </a:p>
          <a:p>
            <a:pPr>
              <a:defRPr/>
            </a:pPr>
            <a:endParaRPr lang="en-GB" sz="2000" i="1" dirty="0">
              <a:solidFill>
                <a:srgbClr val="0070C0"/>
              </a:solidFill>
              <a:latin typeface="Comic Sans MS" panose="030F0702030302020204" pitchFamily="66" charset="0"/>
            </a:endParaRPr>
          </a:p>
          <a:p>
            <a:pPr>
              <a:defRPr/>
            </a:pPr>
            <a:r>
              <a:rPr lang="en-GB" sz="2000" dirty="0">
                <a:solidFill>
                  <a:schemeClr val="tx1"/>
                </a:solidFill>
                <a:latin typeface="Comic Sans MS" panose="030F0702030302020204" pitchFamily="66" charset="0"/>
              </a:rPr>
              <a:t>In Early Years the letter shapes are learnt at the same time as the sound.</a:t>
            </a:r>
          </a:p>
          <a:p>
            <a:pPr>
              <a:defRPr/>
            </a:pPr>
            <a:endParaRPr lang="en-GB" sz="2000" dirty="0">
              <a:solidFill>
                <a:schemeClr val="tx1"/>
              </a:solidFill>
              <a:latin typeface="Comic Sans MS" panose="030F0702030302020204" pitchFamily="66" charset="0"/>
            </a:endParaRPr>
          </a:p>
          <a:p>
            <a:pPr>
              <a:defRPr/>
            </a:pPr>
            <a:r>
              <a:rPr lang="en-GB" sz="2000" dirty="0">
                <a:solidFill>
                  <a:schemeClr val="tx1"/>
                </a:solidFill>
                <a:latin typeface="Comic Sans MS" panose="030F0702030302020204" pitchFamily="66" charset="0"/>
              </a:rPr>
              <a:t>These are sent home weekly with the appropriate rhyme.</a:t>
            </a:r>
          </a:p>
          <a:p>
            <a:pPr>
              <a:defRPr/>
            </a:pPr>
            <a:endParaRPr lang="en-GB" sz="2000" dirty="0">
              <a:solidFill>
                <a:schemeClr val="tx1"/>
              </a:solidFill>
              <a:latin typeface="Comic Sans MS" panose="030F0702030302020204" pitchFamily="66" charset="0"/>
            </a:endParaRPr>
          </a:p>
          <a:p>
            <a:pPr>
              <a:defRPr/>
            </a:pPr>
            <a:r>
              <a:rPr lang="en-GB" sz="2000" dirty="0">
                <a:solidFill>
                  <a:schemeClr val="tx1"/>
                </a:solidFill>
                <a:latin typeface="Comic Sans MS" panose="030F0702030302020204" pitchFamily="66" charset="0"/>
              </a:rPr>
              <a:t>As the children progress, handwriting is a separate lesson in the week as it has always been.</a:t>
            </a:r>
          </a:p>
          <a:p>
            <a:pPr>
              <a:buFont typeface="Wingdings" charset="0"/>
              <a:buNone/>
              <a:defRPr/>
            </a:pPr>
            <a:endParaRPr lang="en-GB" sz="2400" dirty="0">
              <a:latin typeface="Tempus Sans ITC" panose="04020404030D07020202" pitchFamily="82" charset="0"/>
            </a:endParaRPr>
          </a:p>
        </p:txBody>
      </p:sp>
      <p:pic>
        <p:nvPicPr>
          <p:cNvPr id="13317" name="Picture 4">
            <a:extLst>
              <a:ext uri="{FF2B5EF4-FFF2-40B4-BE49-F238E27FC236}">
                <a16:creationId xmlns:a16="http://schemas.microsoft.com/office/drawing/2014/main" id="{17F23820-3F6A-42EB-ADED-EA6C68670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6613"/>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a:extLst>
              <a:ext uri="{FF2B5EF4-FFF2-40B4-BE49-F238E27FC236}">
                <a16:creationId xmlns:a16="http://schemas.microsoft.com/office/drawing/2014/main" id="{31B6C1E2-0C18-4054-8DE4-2FCA7BFDA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836613"/>
            <a:ext cx="23447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200" fill="hold"/>
                                        <p:tgtEl>
                                          <p:spTgt spid="34818"/>
                                        </p:tgtEl>
                                        <p:attrNameLst>
                                          <p:attrName>style.color</p:attrName>
                                        </p:attrNameLst>
                                      </p:cBhvr>
                                      <p:to>
                                        <a:schemeClr val="accent2"/>
                                      </p:to>
                                    </p:animClr>
                                    <p:animClr clrSpc="rgb" dir="cw">
                                      <p:cBhvr>
                                        <p:cTn id="7" dur="200" fill="hold"/>
                                        <p:tgtEl>
                                          <p:spTgt spid="34818"/>
                                        </p:tgtEl>
                                        <p:attrNameLst>
                                          <p:attrName>fillcolor</p:attrName>
                                        </p:attrNameLst>
                                      </p:cBhvr>
                                      <p:to>
                                        <a:schemeClr val="accent2"/>
                                      </p:to>
                                    </p:animClr>
                                    <p:set>
                                      <p:cBhvr>
                                        <p:cTn id="8" dur="200" fill="hold"/>
                                        <p:tgtEl>
                                          <p:spTgt spid="34818"/>
                                        </p:tgtEl>
                                        <p:attrNameLst>
                                          <p:attrName>fill.type</p:attrName>
                                        </p:attrNameLst>
                                      </p:cBhvr>
                                      <p:to>
                                        <p:strVal val="solid"/>
                                      </p:to>
                                    </p:set>
                                    <p:set>
                                      <p:cBhvr>
                                        <p:cTn id="9" dur="200" fill="hold"/>
                                        <p:tgtEl>
                                          <p:spTgt spid="34818"/>
                                        </p:tgtEl>
                                        <p:attrNameLst>
                                          <p:attrName>fill.on</p:attrName>
                                        </p:attrNameLst>
                                      </p:cBhvr>
                                      <p:to>
                                        <p:strVal val="true"/>
                                      </p:to>
                                    </p:set>
                                    <p:animRot by="120000">
                                      <p:cBhvr>
                                        <p:cTn id="10" dur="200" fill="hold">
                                          <p:stCondLst>
                                            <p:cond delay="0"/>
                                          </p:stCondLst>
                                        </p:cTn>
                                        <p:tgtEl>
                                          <p:spTgt spid="34818"/>
                                        </p:tgtEl>
                                        <p:attrNameLst>
                                          <p:attrName>r</p:attrName>
                                        </p:attrNameLst>
                                      </p:cBhvr>
                                    </p:animRot>
                                    <p:animRot by="-240000">
                                      <p:cBhvr>
                                        <p:cTn id="11" dur="400" fill="hold">
                                          <p:stCondLst>
                                            <p:cond delay="400"/>
                                          </p:stCondLst>
                                        </p:cTn>
                                        <p:tgtEl>
                                          <p:spTgt spid="34818"/>
                                        </p:tgtEl>
                                        <p:attrNameLst>
                                          <p:attrName>r</p:attrName>
                                        </p:attrNameLst>
                                      </p:cBhvr>
                                    </p:animRot>
                                    <p:animRot by="240000">
                                      <p:cBhvr>
                                        <p:cTn id="12" dur="400" fill="hold">
                                          <p:stCondLst>
                                            <p:cond delay="800"/>
                                          </p:stCondLst>
                                        </p:cTn>
                                        <p:tgtEl>
                                          <p:spTgt spid="34818"/>
                                        </p:tgtEl>
                                        <p:attrNameLst>
                                          <p:attrName>r</p:attrName>
                                        </p:attrNameLst>
                                      </p:cBhvr>
                                    </p:animRot>
                                    <p:animRot by="-240000">
                                      <p:cBhvr>
                                        <p:cTn id="13" dur="400" fill="hold">
                                          <p:stCondLst>
                                            <p:cond delay="1200"/>
                                          </p:stCondLst>
                                        </p:cTn>
                                        <p:tgtEl>
                                          <p:spTgt spid="34818"/>
                                        </p:tgtEl>
                                        <p:attrNameLst>
                                          <p:attrName>r</p:attrName>
                                        </p:attrNameLst>
                                      </p:cBhvr>
                                    </p:animRot>
                                    <p:animRot by="120000">
                                      <p:cBhvr>
                                        <p:cTn id="14" dur="400" fill="hold">
                                          <p:stCondLst>
                                            <p:cond delay="1600"/>
                                          </p:stCondLst>
                                        </p:cTn>
                                        <p:tgtEl>
                                          <p:spTgt spid="348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B209-D445-CF92-F183-68161AD4F63F}"/>
              </a:ext>
            </a:extLst>
          </p:cNvPr>
          <p:cNvSpPr>
            <a:spLocks noGrp="1"/>
          </p:cNvSpPr>
          <p:nvPr>
            <p:ph type="title"/>
          </p:nvPr>
        </p:nvSpPr>
        <p:spPr/>
        <p:txBody>
          <a:bodyPr/>
          <a:lstStyle/>
          <a:p>
            <a:r>
              <a:rPr lang="en-US" dirty="0"/>
              <a:t>Looking after books. </a:t>
            </a:r>
          </a:p>
        </p:txBody>
      </p:sp>
      <p:sp>
        <p:nvSpPr>
          <p:cNvPr id="3" name="Content Placeholder 2">
            <a:extLst>
              <a:ext uri="{FF2B5EF4-FFF2-40B4-BE49-F238E27FC236}">
                <a16:creationId xmlns:a16="http://schemas.microsoft.com/office/drawing/2014/main" id="{B6A5A1B9-4F2E-EA1E-04FA-15FFECA381C8}"/>
              </a:ext>
            </a:extLst>
          </p:cNvPr>
          <p:cNvSpPr>
            <a:spLocks noGrp="1"/>
          </p:cNvSpPr>
          <p:nvPr>
            <p:ph idx="1"/>
          </p:nvPr>
        </p:nvSpPr>
        <p:spPr/>
        <p:txBody>
          <a:bodyPr vert="horz" lIns="91440" tIns="45720" rIns="91440" bIns="45720" rtlCol="0" anchor="t">
            <a:normAutofit lnSpcReduction="10000"/>
          </a:bodyPr>
          <a:lstStyle/>
          <a:p>
            <a:r>
              <a:rPr lang="en-US" dirty="0"/>
              <a:t>No water bottles in book bags.</a:t>
            </a:r>
          </a:p>
          <a:p>
            <a:r>
              <a:rPr lang="en-US" dirty="0"/>
              <a:t>Please look after the books. They are expensive. It is important for us to maintain the good quality of the books for subsequent children working their way up through the reading scheme. </a:t>
            </a:r>
          </a:p>
          <a:p>
            <a:r>
              <a:rPr lang="en-US" dirty="0"/>
              <a:t>Return the books. They part of a set that allows our children and subsequent children. We cannot just replace one book, and the set are very expensive.</a:t>
            </a:r>
          </a:p>
          <a:p>
            <a:r>
              <a:rPr lang="en-US" dirty="0">
                <a:ea typeface="+mn-lt"/>
                <a:cs typeface="+mn-lt"/>
              </a:rPr>
              <a:t>Having books that have been looked after helps to promote a love of reading for all children. </a:t>
            </a:r>
          </a:p>
          <a:p>
            <a:r>
              <a:rPr lang="en-US" dirty="0">
                <a:ea typeface="+mn-lt"/>
                <a:cs typeface="+mn-lt"/>
              </a:rPr>
              <a:t>Thank you for returning the books and your continued help towards your children reading journey. </a:t>
            </a:r>
          </a:p>
        </p:txBody>
      </p:sp>
    </p:spTree>
    <p:extLst>
      <p:ext uri="{BB962C8B-B14F-4D97-AF65-F5344CB8AC3E}">
        <p14:creationId xmlns:p14="http://schemas.microsoft.com/office/powerpoint/2010/main" val="256745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204864"/>
            <a:ext cx="73582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8520" y="372518"/>
            <a:ext cx="7772400" cy="706090"/>
          </a:xfrm>
        </p:spPr>
        <p:txBody>
          <a:bodyPr>
            <a:normAutofit/>
          </a:bodyPr>
          <a:lstStyle/>
          <a:p>
            <a:pPr algn="ctr"/>
            <a:r>
              <a:rPr lang="en-GB" b="1" dirty="0">
                <a:solidFill>
                  <a:schemeClr val="tx1"/>
                </a:solidFill>
                <a:latin typeface="Comic Sans MS" panose="030F0702030302020204" pitchFamily="66" charset="0"/>
              </a:rPr>
              <a:t>The Importance of Reading</a:t>
            </a:r>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r>
              <a:rPr lang="en-GB" dirty="0">
                <a:solidFill>
                  <a:schemeClr val="tx1"/>
                </a:solidFill>
                <a:latin typeface="Comic Sans MS" panose="030F0702030302020204" pitchFamily="66" charset="0"/>
                <a:cs typeface="Calibri" pitchFamily="34" charset="0"/>
              </a:rPr>
              <a:t>The Independent Review of the Teaching of Early Reading – Jim Rose 2006</a:t>
            </a:r>
          </a:p>
          <a:p>
            <a:pPr marL="0" indent="0">
              <a:buNone/>
            </a:pPr>
            <a:r>
              <a:rPr lang="en-GB" dirty="0">
                <a:solidFill>
                  <a:schemeClr val="tx1"/>
                </a:solidFill>
                <a:latin typeface="Comic Sans MS" panose="030F0702030302020204" pitchFamily="66" charset="0"/>
                <a:cs typeface="Calibri" pitchFamily="34" charset="0"/>
              </a:rPr>
              <a:t>The Simple View of Reading:</a:t>
            </a:r>
          </a:p>
          <a:p>
            <a:pPr marL="0" indent="0">
              <a:buNone/>
            </a:pPr>
            <a:endParaRPr lang="en-GB" dirty="0">
              <a:latin typeface="Calibri" pitchFamily="34" charset="0"/>
              <a:cs typeface="Calibri" pitchFamily="34" charset="0"/>
            </a:endParaRPr>
          </a:p>
          <a:p>
            <a:pPr marL="0" indent="0">
              <a:buNone/>
            </a:pPr>
            <a:endParaRPr lang="en-GB" dirty="0"/>
          </a:p>
        </p:txBody>
      </p:sp>
    </p:spTree>
    <p:extLst>
      <p:ext uri="{BB962C8B-B14F-4D97-AF65-F5344CB8AC3E}">
        <p14:creationId xmlns:p14="http://schemas.microsoft.com/office/powerpoint/2010/main" val="292521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latin typeface="Calibri" pitchFamily="34" charset="0"/>
                <a:cs typeface="Calibri" pitchFamily="34" charset="0"/>
              </a:rPr>
            </a:br>
            <a:r>
              <a:rPr lang="en-GB" b="1" dirty="0">
                <a:solidFill>
                  <a:schemeClr val="tx1"/>
                </a:solidFill>
                <a:latin typeface="Comic Sans MS" panose="030F0702030302020204" pitchFamily="66" charset="0"/>
                <a:cs typeface="Calibri" pitchFamily="34" charset="0"/>
              </a:rPr>
              <a:t>From the Reading Agency…</a:t>
            </a:r>
            <a:br>
              <a:rPr lang="en-GB" dirty="0">
                <a:latin typeface="SassoonPrimaryInfant" pitchFamily="2" charset="0"/>
                <a:cs typeface="Calibri" pitchFamily="34" charset="0"/>
              </a:rPr>
            </a:br>
            <a:endParaRPr lang="en-GB" dirty="0">
              <a:latin typeface="SassoonPrimaryInfant" pitchFamily="2" charset="0"/>
            </a:endParaRPr>
          </a:p>
        </p:txBody>
      </p:sp>
      <p:sp>
        <p:nvSpPr>
          <p:cNvPr id="3" name="Content Placeholder 2"/>
          <p:cNvSpPr>
            <a:spLocks noGrp="1"/>
          </p:cNvSpPr>
          <p:nvPr>
            <p:ph idx="1"/>
          </p:nvPr>
        </p:nvSpPr>
        <p:spPr>
          <a:xfrm>
            <a:off x="323528" y="1957672"/>
            <a:ext cx="7130753" cy="3716682"/>
          </a:xfrm>
        </p:spPr>
        <p:txBody>
          <a:bodyPr>
            <a:normAutofit/>
          </a:bodyPr>
          <a:lstStyle/>
          <a:p>
            <a:r>
              <a:rPr lang="en-GB" dirty="0">
                <a:solidFill>
                  <a:schemeClr val="tx1"/>
                </a:solidFill>
                <a:latin typeface="Comic Sans MS" panose="030F0702030302020204" pitchFamily="66" charset="0"/>
                <a:cs typeface="Calibri" pitchFamily="34" charset="0"/>
              </a:rPr>
              <a:t>Parents are the most important reading role model for children and young people.</a:t>
            </a:r>
          </a:p>
          <a:p>
            <a:r>
              <a:rPr lang="en-GB" dirty="0">
                <a:solidFill>
                  <a:schemeClr val="tx1"/>
                </a:solidFill>
                <a:latin typeface="Comic Sans MS" panose="030F0702030302020204" pitchFamily="66" charset="0"/>
                <a:cs typeface="Calibri" pitchFamily="34" charset="0"/>
              </a:rPr>
              <a:t>There is overwhelming evidence that literacy has a significant relationship to people’s life chances. </a:t>
            </a:r>
          </a:p>
          <a:p>
            <a:r>
              <a:rPr lang="en-GB" dirty="0">
                <a:solidFill>
                  <a:schemeClr val="tx1"/>
                </a:solidFill>
                <a:latin typeface="Comic Sans MS" panose="030F0702030302020204" pitchFamily="66" charset="0"/>
                <a:cs typeface="Calibri" pitchFamily="34" charset="0"/>
              </a:rPr>
              <a:t>Reading for pleasure is more important than either wealth or social class as an indicator of success at school.</a:t>
            </a:r>
          </a:p>
          <a:p>
            <a:r>
              <a:rPr lang="en-GB" dirty="0">
                <a:solidFill>
                  <a:schemeClr val="tx1"/>
                </a:solidFill>
                <a:latin typeface="Comic Sans MS" panose="030F0702030302020204" pitchFamily="66" charset="0"/>
                <a:cs typeface="Calibri" pitchFamily="34" charset="0"/>
              </a:rPr>
              <a:t>Only 40% of England’s 10 year olds have a positive attitude to reading. </a:t>
            </a:r>
          </a:p>
          <a:p>
            <a:r>
              <a:rPr lang="en-GB" dirty="0">
                <a:solidFill>
                  <a:schemeClr val="tx1"/>
                </a:solidFill>
                <a:latin typeface="Comic Sans MS" panose="030F0702030302020204" pitchFamily="66" charset="0"/>
                <a:cs typeface="Calibri" pitchFamily="34" charset="0"/>
              </a:rPr>
              <a:t>As adults in the 21</a:t>
            </a:r>
            <a:r>
              <a:rPr lang="en-GB" baseline="30000" dirty="0">
                <a:solidFill>
                  <a:schemeClr val="tx1"/>
                </a:solidFill>
                <a:latin typeface="Comic Sans MS" panose="030F0702030302020204" pitchFamily="66" charset="0"/>
                <a:cs typeface="Calibri" pitchFamily="34" charset="0"/>
              </a:rPr>
              <a:t>st</a:t>
            </a:r>
            <a:r>
              <a:rPr lang="en-GB" dirty="0">
                <a:solidFill>
                  <a:schemeClr val="tx1"/>
                </a:solidFill>
                <a:latin typeface="Comic Sans MS" panose="030F0702030302020204" pitchFamily="66" charset="0"/>
                <a:cs typeface="Calibri" pitchFamily="34" charset="0"/>
              </a:rPr>
              <a:t> century, our children will read and write more than at any time in history. </a:t>
            </a:r>
          </a:p>
          <a:p>
            <a:endParaRPr lang="en-GB" dirty="0"/>
          </a:p>
        </p:txBody>
      </p:sp>
    </p:spTree>
    <p:extLst>
      <p:ext uri="{BB962C8B-B14F-4D97-AF65-F5344CB8AC3E}">
        <p14:creationId xmlns:p14="http://schemas.microsoft.com/office/powerpoint/2010/main" val="270954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chemeClr val="tx1"/>
                </a:solidFill>
                <a:latin typeface="Comic Sans MS" panose="030F0702030302020204" pitchFamily="66" charset="0"/>
              </a:rPr>
              <a:t>What is Phonics?</a:t>
            </a:r>
          </a:p>
        </p:txBody>
      </p:sp>
      <p:sp>
        <p:nvSpPr>
          <p:cNvPr id="3" name="Content Placeholder 2"/>
          <p:cNvSpPr>
            <a:spLocks noGrp="1"/>
          </p:cNvSpPr>
          <p:nvPr>
            <p:ph idx="1"/>
          </p:nvPr>
        </p:nvSpPr>
        <p:spPr>
          <a:xfrm>
            <a:off x="251520" y="1772816"/>
            <a:ext cx="8136904" cy="4320480"/>
          </a:xfrm>
        </p:spPr>
        <p:txBody>
          <a:bodyPr vert="horz" lIns="91440" tIns="45720" rIns="91440" bIns="45720" rtlCol="0" anchor="t">
            <a:normAutofit/>
          </a:bodyPr>
          <a:lstStyle/>
          <a:p>
            <a:r>
              <a:rPr lang="en-GB" sz="2000" dirty="0">
                <a:solidFill>
                  <a:schemeClr val="tx1"/>
                </a:solidFill>
                <a:latin typeface="Comic Sans MS"/>
                <a:cs typeface="Calibri"/>
              </a:rPr>
              <a:t>Fast paced – introducing a new sound (phoneme) every day whilst reviewing previously learned sounds </a:t>
            </a:r>
            <a:endParaRPr lang="en-GB" sz="2000" dirty="0">
              <a:solidFill>
                <a:schemeClr val="tx1"/>
              </a:solidFill>
              <a:latin typeface="Comic Sans MS" panose="030F0702030302020204" pitchFamily="66" charset="0"/>
              <a:cs typeface="Calibri" pitchFamily="34" charset="0"/>
            </a:endParaRPr>
          </a:p>
          <a:p>
            <a:r>
              <a:rPr lang="en-GB" sz="2000" dirty="0">
                <a:solidFill>
                  <a:schemeClr val="tx1"/>
                </a:solidFill>
                <a:latin typeface="Comic Sans MS"/>
                <a:cs typeface="Calibri"/>
              </a:rPr>
              <a:t>The sounds are taught in a set order so that the children are able to blend the sounds to read words very early on. </a:t>
            </a:r>
            <a:endParaRPr lang="en-GB" sz="2000" dirty="0">
              <a:solidFill>
                <a:schemeClr val="tx1"/>
              </a:solidFill>
              <a:latin typeface="Comic Sans MS" panose="030F0702030302020204" pitchFamily="66" charset="0"/>
              <a:cs typeface="Calibri" pitchFamily="34" charset="0"/>
            </a:endParaRPr>
          </a:p>
          <a:p>
            <a:r>
              <a:rPr lang="en-GB" sz="2000" dirty="0">
                <a:solidFill>
                  <a:schemeClr val="tx1"/>
                </a:solidFill>
                <a:latin typeface="Comic Sans MS"/>
                <a:cs typeface="Calibri"/>
              </a:rPr>
              <a:t>We introduce a set of tricky words (red words) that are practised daily. These are words that cannot to be entirely segmented using the sounds that they know. These include ‘the, I, you, my etc. </a:t>
            </a:r>
            <a:endParaRPr lang="en-GB" sz="2000" dirty="0">
              <a:solidFill>
                <a:schemeClr val="tx1"/>
              </a:solidFill>
              <a:latin typeface="Comic Sans MS" panose="030F0702030302020204" pitchFamily="66" charset="0"/>
              <a:cs typeface="Calibri" pitchFamily="34" charset="0"/>
            </a:endParaRPr>
          </a:p>
        </p:txBody>
      </p:sp>
    </p:spTree>
    <p:extLst>
      <p:ext uri="{BB962C8B-B14F-4D97-AF65-F5344CB8AC3E}">
        <p14:creationId xmlns:p14="http://schemas.microsoft.com/office/powerpoint/2010/main" val="111703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74" y="377373"/>
            <a:ext cx="7772400" cy="675363"/>
          </a:xfrm>
        </p:spPr>
        <p:txBody>
          <a:bodyPr>
            <a:normAutofit/>
          </a:bodyPr>
          <a:lstStyle/>
          <a:p>
            <a:pPr algn="ctr"/>
            <a:r>
              <a:rPr lang="en-GB" sz="2800" b="1" dirty="0">
                <a:solidFill>
                  <a:schemeClr val="tx1"/>
                </a:solidFill>
                <a:latin typeface="Comic Sans MS" panose="030F0702030302020204" pitchFamily="66" charset="0"/>
              </a:rPr>
              <a:t>What we do at Mawgan-in-Pydar School…</a:t>
            </a:r>
          </a:p>
        </p:txBody>
      </p:sp>
      <p:pic>
        <p:nvPicPr>
          <p:cNvPr id="5" name="Content Placeholder 4">
            <a:extLst>
              <a:ext uri="{FF2B5EF4-FFF2-40B4-BE49-F238E27FC236}">
                <a16:creationId xmlns:a16="http://schemas.microsoft.com/office/drawing/2014/main" id="{AA0A19D8-DF1A-4D65-BE5C-CFB9D812AC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81442" y="5517232"/>
            <a:ext cx="2500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9D94A89-5F3C-41E3-B2CF-8F386415BD70}"/>
              </a:ext>
            </a:extLst>
          </p:cNvPr>
          <p:cNvSpPr/>
          <p:nvPr/>
        </p:nvSpPr>
        <p:spPr>
          <a:xfrm>
            <a:off x="509133" y="1052736"/>
            <a:ext cx="8424936" cy="5816977"/>
          </a:xfrm>
          <a:prstGeom prst="rect">
            <a:avLst/>
          </a:prstGeom>
        </p:spPr>
        <p:txBody>
          <a:bodyPr wrap="square">
            <a:spAutoFit/>
          </a:bodyPr>
          <a:lstStyle/>
          <a:p>
            <a:pPr>
              <a:defRPr/>
            </a:pPr>
            <a:r>
              <a:rPr lang="en-GB" dirty="0">
                <a:latin typeface="Comic Sans MS" panose="030F0702030302020204" pitchFamily="66" charset="0"/>
              </a:rPr>
              <a:t>At Mawgan-in-Pydar School, we follow an approach called Read, Write Inc. </a:t>
            </a:r>
            <a:br>
              <a:rPr lang="en-GB" dirty="0">
                <a:latin typeface="Comic Sans MS" panose="030F0702030302020204" pitchFamily="66" charset="0"/>
              </a:rPr>
            </a:br>
            <a:br>
              <a:rPr lang="en-GB" u="sng" dirty="0">
                <a:latin typeface="Comic Sans MS" panose="030F0702030302020204" pitchFamily="66" charset="0"/>
              </a:rPr>
            </a:br>
            <a:r>
              <a:rPr lang="en-GB" sz="1600" b="1" i="1" dirty="0">
                <a:latin typeface="Comic Sans MS" panose="030F0702030302020204" pitchFamily="66" charset="0"/>
              </a:rPr>
              <a:t>Read Write Inc. </a:t>
            </a:r>
            <a:r>
              <a:rPr lang="en-GB" sz="1600" b="1" dirty="0">
                <a:latin typeface="Comic Sans MS" panose="030F0702030302020204" pitchFamily="66" charset="0"/>
              </a:rPr>
              <a:t>Phonics teaches children to read accurately and fluently with good comprehension. They learn to form each letter, spell correctly, and compose their ideas step-by-step.</a:t>
            </a:r>
            <a:br>
              <a:rPr lang="en-GB" sz="1600" u="sng" dirty="0">
                <a:latin typeface="Comic Sans MS" panose="030F0702030302020204" pitchFamily="66" charset="0"/>
              </a:rPr>
            </a:br>
            <a:r>
              <a:rPr lang="en-GB" dirty="0">
                <a:latin typeface="Comic Sans MS" panose="030F0702030302020204" pitchFamily="66" charset="0"/>
              </a:rPr>
              <a:t>First children learn one way to read the 40+ sounds and blend these sounds into words, then learn to read the same sounds with alternative graphemes (letters).</a:t>
            </a:r>
            <a:br>
              <a:rPr lang="en-GB" dirty="0">
                <a:latin typeface="Comic Sans MS" panose="030F0702030302020204" pitchFamily="66" charset="0"/>
              </a:rPr>
            </a:br>
            <a:r>
              <a:rPr lang="en-GB" dirty="0">
                <a:latin typeface="Comic Sans MS" panose="030F0702030302020204" pitchFamily="66" charset="0"/>
              </a:rPr>
              <a:t>Learn to spell using known sounds </a:t>
            </a:r>
          </a:p>
          <a:p>
            <a:pPr fontAlgn="t">
              <a:defRPr/>
            </a:pPr>
            <a:r>
              <a:rPr lang="en-GB" dirty="0">
                <a:latin typeface="Comic Sans MS" panose="030F0702030302020204" pitchFamily="66" charset="0"/>
              </a:rPr>
              <a:t>Write confidently by saying what they want to write out loud first </a:t>
            </a:r>
          </a:p>
          <a:p>
            <a:pPr fontAlgn="t">
              <a:defRPr/>
            </a:pPr>
            <a:br>
              <a:rPr lang="en-GB" dirty="0">
                <a:latin typeface="Comic Sans MS" panose="030F0702030302020204" pitchFamily="66" charset="0"/>
              </a:rPr>
            </a:br>
            <a:r>
              <a:rPr lang="en-GB" b="1" dirty="0">
                <a:latin typeface="Comic Sans MS" panose="030F0702030302020204" pitchFamily="66" charset="0"/>
              </a:rPr>
              <a:t>At Mawgan-in-Pydar</a:t>
            </a:r>
            <a:br>
              <a:rPr lang="en-GB" dirty="0">
                <a:latin typeface="Comic Sans MS" panose="030F0702030302020204" pitchFamily="66" charset="0"/>
              </a:rPr>
            </a:br>
            <a:r>
              <a:rPr lang="en-US" altLang="en-US" kern="0" dirty="0">
                <a:latin typeface="Comic Sans MS" panose="030F0702030302020204" pitchFamily="66" charset="0"/>
              </a:rPr>
              <a:t>All staff are Read Write Inc trained. </a:t>
            </a:r>
            <a:br>
              <a:rPr lang="en-US" altLang="en-US" kern="0" dirty="0">
                <a:latin typeface="Comic Sans MS" panose="030F0702030302020204" pitchFamily="66" charset="0"/>
              </a:rPr>
            </a:br>
            <a:r>
              <a:rPr lang="en-US" altLang="en-US" kern="0" dirty="0">
                <a:latin typeface="Comic Sans MS" panose="030F0702030302020204" pitchFamily="66" charset="0"/>
              </a:rPr>
              <a:t>Assessments are carried out by your child’s teacher every half term. </a:t>
            </a:r>
            <a:br>
              <a:rPr lang="en-US" altLang="en-US" kern="0" dirty="0">
                <a:latin typeface="Comic Sans MS" panose="030F0702030302020204" pitchFamily="66" charset="0"/>
              </a:rPr>
            </a:br>
            <a:r>
              <a:rPr lang="en-US" altLang="en-US" kern="0" dirty="0">
                <a:latin typeface="Comic Sans MS" panose="030F0702030302020204" pitchFamily="66" charset="0"/>
              </a:rPr>
              <a:t>We split between EYFS- Year 2. </a:t>
            </a:r>
          </a:p>
          <a:p>
            <a:pPr fontAlgn="t">
              <a:defRPr/>
            </a:pPr>
            <a:endParaRPr lang="en-GB" dirty="0">
              <a:latin typeface="Comic Sans MS" panose="030F0702030302020204" pitchFamily="66" charset="0"/>
            </a:endParaRPr>
          </a:p>
          <a:p>
            <a:pPr fontAlgn="t">
              <a:buFont typeface="Arial" charset="0"/>
              <a:buNone/>
              <a:defRPr/>
            </a:pPr>
            <a:r>
              <a:rPr lang="en-GB" dirty="0">
                <a:latin typeface="Comic Sans MS" panose="030F0702030302020204" pitchFamily="66" charset="0"/>
              </a:rPr>
              <a:t>The aim is to ensure children are accurate and speedy readers by the end of Year 1. </a:t>
            </a:r>
          </a:p>
          <a:p>
            <a:pPr fontAlgn="t">
              <a:buFont typeface="Arial" charset="0"/>
              <a:buNone/>
              <a:defRPr/>
            </a:pPr>
            <a:endParaRPr lang="en-GB" dirty="0">
              <a:latin typeface="Comic Sans MS" panose="030F0702030302020204" pitchFamily="66" charset="0"/>
            </a:endParaRPr>
          </a:p>
          <a:p>
            <a:pPr>
              <a:buFontTx/>
              <a:buNone/>
              <a:defRPr/>
            </a:pPr>
            <a:br>
              <a:rPr lang="en-GB" dirty="0">
                <a:latin typeface="Comic Sans MS" panose="030F0702030302020204" pitchFamily="66" charset="0"/>
              </a:rPr>
            </a:br>
            <a:endParaRPr lang="en-US" b="1" dirty="0">
              <a:latin typeface="Comic Sans MS" panose="030F0702030302020204" pitchFamily="66" charset="0"/>
            </a:endParaRPr>
          </a:p>
        </p:txBody>
      </p:sp>
    </p:spTree>
    <p:extLst>
      <p:ext uri="{BB962C8B-B14F-4D97-AF65-F5344CB8AC3E}">
        <p14:creationId xmlns:p14="http://schemas.microsoft.com/office/powerpoint/2010/main" val="188882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A9572B2-8437-40B5-B6BC-9E7F181C3433}"/>
              </a:ext>
            </a:extLst>
          </p:cNvPr>
          <p:cNvSpPr>
            <a:spLocks noGrp="1" noChangeArrowheads="1"/>
          </p:cNvSpPr>
          <p:nvPr>
            <p:ph type="title"/>
          </p:nvPr>
        </p:nvSpPr>
        <p:spPr>
          <a:xfrm>
            <a:off x="395288" y="115888"/>
            <a:ext cx="8229600" cy="649287"/>
          </a:xfrm>
        </p:spPr>
        <p:txBody>
          <a:bodyPr/>
          <a:lstStyle/>
          <a:p>
            <a:pPr eaLnBrk="1" hangingPunct="1"/>
            <a:r>
              <a:rPr lang="en-US" altLang="en-US" b="1" dirty="0">
                <a:solidFill>
                  <a:schemeClr val="tx1"/>
                </a:solidFill>
                <a:latin typeface="Comic Sans MS" panose="030F0702030302020204" pitchFamily="66" charset="0"/>
              </a:rPr>
              <a:t>The Speed Sounds</a:t>
            </a:r>
          </a:p>
        </p:txBody>
      </p:sp>
      <p:pic>
        <p:nvPicPr>
          <p:cNvPr id="10243" name="Picture 2">
            <a:extLst>
              <a:ext uri="{FF2B5EF4-FFF2-40B4-BE49-F238E27FC236}">
                <a16:creationId xmlns:a16="http://schemas.microsoft.com/office/drawing/2014/main" id="{D761F9CD-7ADD-4B66-80C6-86F6775DD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025" y="765175"/>
            <a:ext cx="5953125"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487BE2DB-FA58-48F2-B8A5-B0AF0D0E704E}"/>
              </a:ext>
            </a:extLst>
          </p:cNvPr>
          <p:cNvSpPr>
            <a:spLocks noChangeArrowheads="1"/>
          </p:cNvSpPr>
          <p:nvPr/>
        </p:nvSpPr>
        <p:spPr bwMode="auto">
          <a:xfrm>
            <a:off x="6588125" y="323850"/>
            <a:ext cx="2305050" cy="1016000"/>
          </a:xfrm>
          <a:prstGeom prst="wedgeRoundRectCallout">
            <a:avLst>
              <a:gd name="adj1" fmla="val -63606"/>
              <a:gd name="adj2" fmla="val 60676"/>
              <a:gd name="adj3" fmla="val 16667"/>
            </a:avLst>
          </a:prstGeom>
          <a:solidFill>
            <a:srgbClr val="FFFF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GB" altLang="en-US" sz="1800" dirty="0">
                <a:latin typeface="Comic Sans MS" panose="030F0702030302020204" pitchFamily="66" charset="0"/>
              </a:rPr>
              <a:t>Special friends...2 letters that make 1 sound.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90BDD0F-73F8-45D0-A83D-7049FFAC5562}"/>
              </a:ext>
            </a:extLst>
          </p:cNvPr>
          <p:cNvSpPr txBox="1">
            <a:spLocks noChangeArrowheads="1"/>
          </p:cNvSpPr>
          <p:nvPr/>
        </p:nvSpPr>
        <p:spPr bwMode="auto">
          <a:xfrm>
            <a:off x="401638" y="49213"/>
            <a:ext cx="8229600" cy="1143000"/>
          </a:xfrm>
          <a:prstGeom prst="rect">
            <a:avLst/>
          </a:prstGeom>
          <a:solidFill>
            <a:schemeClr val="bg1"/>
          </a:solid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r>
              <a:rPr lang="en-US" altLang="en-US" sz="3200" kern="0" dirty="0">
                <a:solidFill>
                  <a:schemeClr val="tx1"/>
                </a:solidFill>
                <a:latin typeface="Comic Sans MS" panose="030F0702030302020204" pitchFamily="66" charset="0"/>
              </a:rPr>
              <a:t>Learning to blend and segment with the sounds we know…</a:t>
            </a:r>
            <a:endParaRPr lang="en-US" altLang="en-US" sz="3000" kern="0" dirty="0">
              <a:solidFill>
                <a:schemeClr val="tx1"/>
              </a:solidFill>
              <a:latin typeface="Comic Sans MS" panose="030F0702030302020204" pitchFamily="66" charset="0"/>
            </a:endParaRPr>
          </a:p>
        </p:txBody>
      </p:sp>
      <p:sp>
        <p:nvSpPr>
          <p:cNvPr id="3" name="Rectangle 2">
            <a:extLst>
              <a:ext uri="{FF2B5EF4-FFF2-40B4-BE49-F238E27FC236}">
                <a16:creationId xmlns:a16="http://schemas.microsoft.com/office/drawing/2014/main" id="{AE475E61-0974-4104-9AC1-39D0D864A029}"/>
              </a:ext>
            </a:extLst>
          </p:cNvPr>
          <p:cNvSpPr/>
          <p:nvPr/>
        </p:nvSpPr>
        <p:spPr>
          <a:xfrm>
            <a:off x="401638" y="1192213"/>
            <a:ext cx="8280400" cy="2308324"/>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sz="2400" dirty="0">
                <a:latin typeface="Comic Sans MS" panose="030F0702030302020204" pitchFamily="66" charset="0"/>
              </a:rPr>
              <a:t>Green words – contain all the sounds we know</a:t>
            </a:r>
          </a:p>
          <a:p>
            <a:pPr>
              <a:defRPr/>
            </a:pPr>
            <a:endParaRPr lang="en-GB" sz="2400" dirty="0">
              <a:latin typeface="Comic Sans MS" panose="030F0702030302020204" pitchFamily="66" charset="0"/>
            </a:endParaRPr>
          </a:p>
          <a:p>
            <a:pPr>
              <a:defRPr/>
            </a:pPr>
            <a:r>
              <a:rPr lang="en-GB" sz="2400" dirty="0">
                <a:latin typeface="Comic Sans MS" panose="030F0702030302020204" pitchFamily="66" charset="0"/>
              </a:rPr>
              <a:t>*Fred talk</a:t>
            </a:r>
          </a:p>
          <a:p>
            <a:pPr>
              <a:defRPr/>
            </a:pPr>
            <a:r>
              <a:rPr lang="en-GB" sz="2400" dirty="0">
                <a:latin typeface="Comic Sans MS" panose="030F0702030302020204" pitchFamily="66" charset="0"/>
              </a:rPr>
              <a:t>*Fred in your head</a:t>
            </a:r>
          </a:p>
          <a:p>
            <a:pPr>
              <a:defRPr/>
            </a:pPr>
            <a:r>
              <a:rPr lang="en-GB" sz="2400" dirty="0">
                <a:latin typeface="Comic Sans MS" panose="030F0702030302020204" pitchFamily="66" charset="0"/>
              </a:rPr>
              <a:t>*No Fred talk</a:t>
            </a:r>
          </a:p>
          <a:p>
            <a:pPr>
              <a:defRPr/>
            </a:pPr>
            <a:endParaRPr lang="en-GB" sz="2400" dirty="0">
              <a:latin typeface="Comic Sans MS" panose="030F0702030302020204" pitchFamily="66" charset="0"/>
            </a:endParaRPr>
          </a:p>
        </p:txBody>
      </p:sp>
      <p:sp>
        <p:nvSpPr>
          <p:cNvPr id="6" name="Rectangle 5">
            <a:extLst>
              <a:ext uri="{FF2B5EF4-FFF2-40B4-BE49-F238E27FC236}">
                <a16:creationId xmlns:a16="http://schemas.microsoft.com/office/drawing/2014/main" id="{68B670EC-B76D-46A7-BA61-E6C61F7F3121}"/>
              </a:ext>
            </a:extLst>
          </p:cNvPr>
          <p:cNvSpPr/>
          <p:nvPr/>
        </p:nvSpPr>
        <p:spPr>
          <a:xfrm>
            <a:off x="376238" y="4022960"/>
            <a:ext cx="8280400" cy="2308324"/>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sz="2400" dirty="0">
                <a:latin typeface="Comic Sans MS" panose="030F0702030302020204" pitchFamily="66" charset="0"/>
              </a:rPr>
              <a:t>Red words</a:t>
            </a:r>
          </a:p>
          <a:p>
            <a:pPr>
              <a:defRPr/>
            </a:pPr>
            <a:endParaRPr lang="en-GB" sz="2400" dirty="0">
              <a:latin typeface="Comic Sans MS" panose="030F0702030302020204" pitchFamily="66" charset="0"/>
            </a:endParaRPr>
          </a:p>
          <a:p>
            <a:pPr>
              <a:defRPr/>
            </a:pPr>
            <a:r>
              <a:rPr lang="en-GB" sz="2400" dirty="0">
                <a:latin typeface="Comic Sans MS" panose="030F0702030302020204" pitchFamily="66" charset="0"/>
              </a:rPr>
              <a:t>‘You can’t Fred a red.’</a:t>
            </a:r>
          </a:p>
          <a:p>
            <a:pPr>
              <a:defRPr/>
            </a:pPr>
            <a:endParaRPr lang="en-GB" sz="2400" dirty="0">
              <a:latin typeface="Tempus Sans ITC" panose="04020404030D07020202" pitchFamily="82" charset="0"/>
            </a:endParaRPr>
          </a:p>
          <a:p>
            <a:pPr>
              <a:defRPr/>
            </a:pPr>
            <a:endParaRPr lang="en-GB" sz="2400" dirty="0">
              <a:latin typeface="Tempus Sans ITC" panose="04020404030D07020202" pitchFamily="82" charset="0"/>
            </a:endParaRPr>
          </a:p>
          <a:p>
            <a:pPr>
              <a:defRPr/>
            </a:pPr>
            <a:endParaRPr lang="en-GB" sz="2400" dirty="0">
              <a:latin typeface="Tempus Sans ITC" panose="04020404030D07020202" pitchFamily="82" charset="0"/>
            </a:endParaRPr>
          </a:p>
        </p:txBody>
      </p:sp>
      <p:pic>
        <p:nvPicPr>
          <p:cNvPr id="12293" name="Picture 2">
            <a:extLst>
              <a:ext uri="{FF2B5EF4-FFF2-40B4-BE49-F238E27FC236}">
                <a16:creationId xmlns:a16="http://schemas.microsoft.com/office/drawing/2014/main" id="{84851A09-A773-4547-863B-7E19F6CC7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0392">
            <a:off x="5243430" y="1698881"/>
            <a:ext cx="31384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a:extLst>
              <a:ext uri="{FF2B5EF4-FFF2-40B4-BE49-F238E27FC236}">
                <a16:creationId xmlns:a16="http://schemas.microsoft.com/office/drawing/2014/main" id="{955B4881-773A-41B4-A712-40B4959A5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4872">
            <a:off x="5321300" y="4287838"/>
            <a:ext cx="28797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2000"/>
                                        <p:tgtEl>
                                          <p:spTgt spid="12293"/>
                                        </p:tgtEl>
                                      </p:cBhvr>
                                    </p:animEffect>
                                    <p:anim calcmode="lin" valueType="num">
                                      <p:cBhvr>
                                        <p:cTn id="14" dur="2000" fill="hold"/>
                                        <p:tgtEl>
                                          <p:spTgt spid="12293"/>
                                        </p:tgtEl>
                                        <p:attrNameLst>
                                          <p:attrName>style.rotation</p:attrName>
                                        </p:attrNameLst>
                                      </p:cBhvr>
                                      <p:tavLst>
                                        <p:tav tm="0">
                                          <p:val>
                                            <p:fltVal val="720"/>
                                          </p:val>
                                        </p:tav>
                                        <p:tav tm="100000">
                                          <p:val>
                                            <p:fltVal val="0"/>
                                          </p:val>
                                        </p:tav>
                                      </p:tavLst>
                                    </p:anim>
                                    <p:anim calcmode="lin" valueType="num">
                                      <p:cBhvr>
                                        <p:cTn id="15" dur="2000" fill="hold"/>
                                        <p:tgtEl>
                                          <p:spTgt spid="12293"/>
                                        </p:tgtEl>
                                        <p:attrNameLst>
                                          <p:attrName>ppt_h</p:attrName>
                                        </p:attrNameLst>
                                      </p:cBhvr>
                                      <p:tavLst>
                                        <p:tav tm="0">
                                          <p:val>
                                            <p:fltVal val="0"/>
                                          </p:val>
                                        </p:tav>
                                        <p:tav tm="100000">
                                          <p:val>
                                            <p:strVal val="#ppt_h"/>
                                          </p:val>
                                        </p:tav>
                                      </p:tavLst>
                                    </p:anim>
                                    <p:anim calcmode="lin" valueType="num">
                                      <p:cBhvr>
                                        <p:cTn id="16" dur="2000" fill="hold"/>
                                        <p:tgtEl>
                                          <p:spTgt spid="12293"/>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12294"/>
                                        </p:tgtEl>
                                        <p:attrNameLst>
                                          <p:attrName>style.visibility</p:attrName>
                                        </p:attrNameLst>
                                      </p:cBhvr>
                                      <p:to>
                                        <p:strVal val="visible"/>
                                      </p:to>
                                    </p:set>
                                    <p:animEffect transition="in" filter="fade">
                                      <p:cBhvr>
                                        <p:cTn id="27" dur="2000"/>
                                        <p:tgtEl>
                                          <p:spTgt spid="12294"/>
                                        </p:tgtEl>
                                      </p:cBhvr>
                                    </p:animEffect>
                                    <p:anim calcmode="lin" valueType="num">
                                      <p:cBhvr>
                                        <p:cTn id="28" dur="2000" fill="hold"/>
                                        <p:tgtEl>
                                          <p:spTgt spid="12294"/>
                                        </p:tgtEl>
                                        <p:attrNameLst>
                                          <p:attrName>style.rotation</p:attrName>
                                        </p:attrNameLst>
                                      </p:cBhvr>
                                      <p:tavLst>
                                        <p:tav tm="0">
                                          <p:val>
                                            <p:fltVal val="720"/>
                                          </p:val>
                                        </p:tav>
                                        <p:tav tm="100000">
                                          <p:val>
                                            <p:fltVal val="0"/>
                                          </p:val>
                                        </p:tav>
                                      </p:tavLst>
                                    </p:anim>
                                    <p:anim calcmode="lin" valueType="num">
                                      <p:cBhvr>
                                        <p:cTn id="29" dur="2000" fill="hold"/>
                                        <p:tgtEl>
                                          <p:spTgt spid="12294"/>
                                        </p:tgtEl>
                                        <p:attrNameLst>
                                          <p:attrName>ppt_h</p:attrName>
                                        </p:attrNameLst>
                                      </p:cBhvr>
                                      <p:tavLst>
                                        <p:tav tm="0">
                                          <p:val>
                                            <p:fltVal val="0"/>
                                          </p:val>
                                        </p:tav>
                                        <p:tav tm="100000">
                                          <p:val>
                                            <p:strVal val="#ppt_h"/>
                                          </p:val>
                                        </p:tav>
                                      </p:tavLst>
                                    </p:anim>
                                    <p:anim calcmode="lin" valueType="num">
                                      <p:cBhvr>
                                        <p:cTn id="30" dur="2000" fill="hold"/>
                                        <p:tgtEl>
                                          <p:spTgt spid="122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2905C0-06DD-4308-946C-3C20E83666F1}"/>
              </a:ext>
            </a:extLst>
          </p:cNvPr>
          <p:cNvSpPr txBox="1">
            <a:spLocks noChangeArrowheads="1"/>
          </p:cNvSpPr>
          <p:nvPr/>
        </p:nvSpPr>
        <p:spPr bwMode="auto">
          <a:xfrm>
            <a:off x="401638" y="49213"/>
            <a:ext cx="8229600" cy="11430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endParaRPr lang="en-US" altLang="en-US" sz="3000" kern="0" dirty="0">
              <a:latin typeface="Tempus Sans ITC" panose="04020404030D07020202" pitchFamily="82" charset="0"/>
            </a:endParaRPr>
          </a:p>
        </p:txBody>
      </p:sp>
      <p:pic>
        <p:nvPicPr>
          <p:cNvPr id="15363" name="Picture 10">
            <a:extLst>
              <a:ext uri="{FF2B5EF4-FFF2-40B4-BE49-F238E27FC236}">
                <a16:creationId xmlns:a16="http://schemas.microsoft.com/office/drawing/2014/main" id="{11B1FC9D-6C05-45E7-93E3-B14331B490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42888"/>
            <a:ext cx="4619625"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eft Arrow 11">
            <a:extLst>
              <a:ext uri="{FF2B5EF4-FFF2-40B4-BE49-F238E27FC236}">
                <a16:creationId xmlns:a16="http://schemas.microsoft.com/office/drawing/2014/main" id="{B2C94BFA-20A6-49F0-B105-6DAAF0E5BC1C}"/>
              </a:ext>
            </a:extLst>
          </p:cNvPr>
          <p:cNvSpPr/>
          <p:nvPr/>
        </p:nvSpPr>
        <p:spPr>
          <a:xfrm>
            <a:off x="7138987" y="1201738"/>
            <a:ext cx="1768475" cy="1143000"/>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anose="030F0702030302020204" pitchFamily="66" charset="0"/>
              </a:rPr>
              <a:t>Set 3 sounds </a:t>
            </a:r>
          </a:p>
        </p:txBody>
      </p:sp>
      <p:sp>
        <p:nvSpPr>
          <p:cNvPr id="13" name="Wave 12">
            <a:extLst>
              <a:ext uri="{FF2B5EF4-FFF2-40B4-BE49-F238E27FC236}">
                <a16:creationId xmlns:a16="http://schemas.microsoft.com/office/drawing/2014/main" id="{5AD7C638-33E4-43DD-82EC-BDD8C779BBBB}"/>
              </a:ext>
            </a:extLst>
          </p:cNvPr>
          <p:cNvSpPr/>
          <p:nvPr/>
        </p:nvSpPr>
        <p:spPr>
          <a:xfrm>
            <a:off x="249238" y="620713"/>
            <a:ext cx="2019300" cy="2376239"/>
          </a:xfrm>
          <a:prstGeom prst="wav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anose="030F0702030302020204" pitchFamily="66" charset="0"/>
              </a:rPr>
              <a:t>When children are confident with set 1 and 2 sounds, they move onto Set 3.</a:t>
            </a:r>
          </a:p>
        </p:txBody>
      </p:sp>
      <p:sp>
        <p:nvSpPr>
          <p:cNvPr id="6" name="Rounded Rectangular Callout 5">
            <a:extLst>
              <a:ext uri="{FF2B5EF4-FFF2-40B4-BE49-F238E27FC236}">
                <a16:creationId xmlns:a16="http://schemas.microsoft.com/office/drawing/2014/main" id="{837ABDB4-69BA-4EEA-9E34-FAD9B2719FCD}"/>
              </a:ext>
            </a:extLst>
          </p:cNvPr>
          <p:cNvSpPr>
            <a:spLocks noChangeArrowheads="1"/>
          </p:cNvSpPr>
          <p:nvPr/>
        </p:nvSpPr>
        <p:spPr bwMode="auto">
          <a:xfrm>
            <a:off x="6588125" y="3213100"/>
            <a:ext cx="2305050" cy="1016000"/>
          </a:xfrm>
          <a:prstGeom prst="wedgeRoundRectCallout">
            <a:avLst>
              <a:gd name="adj1" fmla="val -63606"/>
              <a:gd name="adj2" fmla="val 60676"/>
              <a:gd name="adj3" fmla="val 16667"/>
            </a:avLst>
          </a:prstGeom>
          <a:solidFill>
            <a:srgbClr val="FFFF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GB" altLang="en-US" sz="1800" dirty="0">
                <a:latin typeface="Comic Sans MS" panose="030F0702030302020204" pitchFamily="66" charset="0"/>
              </a:rPr>
              <a:t>Split digraphs.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3020DBC-5451-49ED-A952-5375276F26C0}"/>
              </a:ext>
            </a:extLst>
          </p:cNvPr>
          <p:cNvSpPr txBox="1">
            <a:spLocks noChangeArrowheads="1"/>
          </p:cNvSpPr>
          <p:nvPr/>
        </p:nvSpPr>
        <p:spPr>
          <a:xfrm>
            <a:off x="179388" y="333375"/>
            <a:ext cx="8229600" cy="7921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r>
              <a:rPr lang="en-US" altLang="en-US" sz="3500" kern="0" dirty="0">
                <a:solidFill>
                  <a:schemeClr val="tx1"/>
                </a:solidFill>
                <a:latin typeface="Comic Sans MS" panose="030F0702030302020204" pitchFamily="66" charset="0"/>
              </a:rPr>
              <a:t>RWI techniques…some of the things you may hear about!</a:t>
            </a:r>
          </a:p>
          <a:p>
            <a:pPr eaLnBrk="1" hangingPunct="1">
              <a:buFontTx/>
              <a:buNone/>
              <a:defRPr/>
            </a:pPr>
            <a:endParaRPr lang="en-US" altLang="en-US" sz="3500" kern="0" dirty="0">
              <a:latin typeface="Tempus Sans ITC" panose="04020404030D07020202" pitchFamily="82" charset="0"/>
            </a:endParaRPr>
          </a:p>
          <a:p>
            <a:pPr eaLnBrk="1" hangingPunct="1">
              <a:buFontTx/>
              <a:buNone/>
              <a:defRPr/>
            </a:pPr>
            <a:endParaRPr lang="en-US" altLang="en-US" sz="3500" kern="0" dirty="0">
              <a:latin typeface="Tempus Sans ITC" panose="04020404030D07020202" pitchFamily="82" charset="0"/>
            </a:endParaRPr>
          </a:p>
        </p:txBody>
      </p:sp>
      <p:sp>
        <p:nvSpPr>
          <p:cNvPr id="4" name="Flowchart: Alternate Process 3">
            <a:extLst>
              <a:ext uri="{FF2B5EF4-FFF2-40B4-BE49-F238E27FC236}">
                <a16:creationId xmlns:a16="http://schemas.microsoft.com/office/drawing/2014/main" id="{FBB298EE-CA8E-4B64-B31E-0FE86F7C07EB}"/>
              </a:ext>
            </a:extLst>
          </p:cNvPr>
          <p:cNvSpPr/>
          <p:nvPr/>
        </p:nvSpPr>
        <p:spPr bwMode="auto">
          <a:xfrm>
            <a:off x="0" y="1630452"/>
            <a:ext cx="3038565" cy="3023709"/>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lIns="91440" tIns="45720" rIns="91440" bIns="45720" anchor="t"/>
          <a:lstStyle/>
          <a:p>
            <a:pPr algn="ctr">
              <a:buFont typeface="Arial" charset="0"/>
              <a:buNone/>
              <a:defRPr/>
            </a:pPr>
            <a:r>
              <a:rPr lang="en-US" altLang="en-US" kern="0" dirty="0">
                <a:solidFill>
                  <a:srgbClr val="FF0000"/>
                </a:solidFill>
                <a:latin typeface="Comic Sans MS" panose="030F0702030302020204" pitchFamily="66" charset="0"/>
              </a:rPr>
              <a:t>Praise, praise </a:t>
            </a:r>
            <a:r>
              <a:rPr lang="en-US" altLang="en-US" kern="0" dirty="0" err="1">
                <a:solidFill>
                  <a:srgbClr val="FF0000"/>
                </a:solidFill>
                <a:latin typeface="Comic Sans MS" panose="030F0702030302020204" pitchFamily="66" charset="0"/>
              </a:rPr>
              <a:t>praise</a:t>
            </a:r>
            <a:r>
              <a:rPr lang="en-US" altLang="en-US" kern="0" dirty="0">
                <a:solidFill>
                  <a:srgbClr val="FF0000"/>
                </a:solidFill>
                <a:latin typeface="Comic Sans MS" panose="030F0702030302020204" pitchFamily="66" charset="0"/>
              </a:rPr>
              <a:t>…</a:t>
            </a:r>
          </a:p>
          <a:p>
            <a:pPr>
              <a:buFont typeface="Arial" charset="0"/>
              <a:buNone/>
              <a:defRPr/>
            </a:pPr>
            <a:endParaRPr lang="en-US" altLang="en-US" kern="0" dirty="0">
              <a:latin typeface="Comic Sans MS" panose="030F0702030302020204" pitchFamily="66" charset="0"/>
            </a:endParaRPr>
          </a:p>
          <a:p>
            <a:pPr>
              <a:buFont typeface="Arial" charset="0"/>
              <a:buNone/>
              <a:defRPr/>
            </a:pPr>
            <a:r>
              <a:rPr lang="en-US" altLang="en-US" kern="0" dirty="0">
                <a:latin typeface="Comic Sans MS" panose="030F0702030302020204" pitchFamily="66" charset="0"/>
              </a:rPr>
              <a:t>1, 2, 3 well done me!</a:t>
            </a:r>
          </a:p>
          <a:p>
            <a:pPr>
              <a:buFont typeface="Arial" charset="0"/>
              <a:buNone/>
              <a:defRPr/>
            </a:pPr>
            <a:r>
              <a:rPr lang="en-US" altLang="en-US" kern="0" dirty="0">
                <a:latin typeface="Comic Sans MS" panose="030F0702030302020204" pitchFamily="66" charset="0"/>
              </a:rPr>
              <a:t>A round of a claws. </a:t>
            </a:r>
            <a:br>
              <a:rPr lang="en-US" altLang="en-US" kern="0" dirty="0">
                <a:latin typeface="Comic Sans MS" panose="030F0702030302020204" pitchFamily="66" charset="0"/>
              </a:rPr>
            </a:br>
            <a:r>
              <a:rPr lang="en-US" altLang="en-US" kern="0" dirty="0">
                <a:latin typeface="Comic Sans MS" panose="030F0702030302020204" pitchFamily="66" charset="0"/>
              </a:rPr>
              <a:t>Marshmallow clap. </a:t>
            </a:r>
          </a:p>
          <a:p>
            <a:pPr>
              <a:buFont typeface="Arial" charset="0"/>
              <a:buNone/>
              <a:defRPr/>
            </a:pPr>
            <a:r>
              <a:rPr lang="en-US" altLang="en-US" kern="0" dirty="0">
                <a:latin typeface="Comic Sans MS"/>
              </a:rPr>
              <a:t>Firework</a:t>
            </a: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defRPr/>
            </a:pPr>
            <a:endParaRPr lang="en-US" altLang="en-US" kern="0" dirty="0">
              <a:latin typeface="Tempus Sans ITC" panose="04020404030D07020202" pitchFamily="82" charset="0"/>
            </a:endParaRPr>
          </a:p>
          <a:p>
            <a:pPr>
              <a:defRPr/>
            </a:pPr>
            <a:endParaRPr lang="en-GB" dirty="0"/>
          </a:p>
        </p:txBody>
      </p:sp>
      <p:pic>
        <p:nvPicPr>
          <p:cNvPr id="19461" name="Picture 5" descr="Image result for marshmallow clipart">
            <a:extLst>
              <a:ext uri="{FF2B5EF4-FFF2-40B4-BE49-F238E27FC236}">
                <a16:creationId xmlns:a16="http://schemas.microsoft.com/office/drawing/2014/main" id="{E91B55F1-0FA9-46F1-BB35-8F5E184CF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840"/>
          <a:stretch>
            <a:fillRect/>
          </a:stretch>
        </p:blipFill>
        <p:spPr bwMode="auto">
          <a:xfrm>
            <a:off x="179388" y="3624264"/>
            <a:ext cx="822735" cy="76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a:extLst>
              <a:ext uri="{FF2B5EF4-FFF2-40B4-BE49-F238E27FC236}">
                <a16:creationId xmlns:a16="http://schemas.microsoft.com/office/drawing/2014/main" id="{9982A8EA-EB0A-4975-90B3-0077EDC10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283" y="3601368"/>
            <a:ext cx="13160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9">
            <a:extLst>
              <a:ext uri="{FF2B5EF4-FFF2-40B4-BE49-F238E27FC236}">
                <a16:creationId xmlns:a16="http://schemas.microsoft.com/office/drawing/2014/main" id="{096B9DB6-5009-45D7-9FE9-49B6215DBB6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GB" altLang="en-US" sz="1800"/>
          </a:p>
        </p:txBody>
      </p:sp>
      <p:sp>
        <p:nvSpPr>
          <p:cNvPr id="19464" name="AutoShape 11">
            <a:extLst>
              <a:ext uri="{FF2B5EF4-FFF2-40B4-BE49-F238E27FC236}">
                <a16:creationId xmlns:a16="http://schemas.microsoft.com/office/drawing/2014/main" id="{2DBE0A1D-5063-4A0C-9978-76D857EB927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GB" altLang="en-US" sz="1800"/>
          </a:p>
        </p:txBody>
      </p:sp>
      <p:sp>
        <p:nvSpPr>
          <p:cNvPr id="19465" name="AutoShape 13">
            <a:extLst>
              <a:ext uri="{FF2B5EF4-FFF2-40B4-BE49-F238E27FC236}">
                <a16:creationId xmlns:a16="http://schemas.microsoft.com/office/drawing/2014/main" id="{A2BE9E93-0A68-47EF-81A4-17A2E40DF1D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GB" altLang="en-US" sz="1800"/>
          </a:p>
        </p:txBody>
      </p:sp>
      <p:sp>
        <p:nvSpPr>
          <p:cNvPr id="12" name="Flowchart: Alternate Process 11">
            <a:extLst>
              <a:ext uri="{FF2B5EF4-FFF2-40B4-BE49-F238E27FC236}">
                <a16:creationId xmlns:a16="http://schemas.microsoft.com/office/drawing/2014/main" id="{525E7673-1856-4D66-8CA6-8FF5EDE3579A}"/>
              </a:ext>
            </a:extLst>
          </p:cNvPr>
          <p:cNvSpPr/>
          <p:nvPr/>
        </p:nvSpPr>
        <p:spPr bwMode="auto">
          <a:xfrm>
            <a:off x="3041846" y="1613604"/>
            <a:ext cx="3067319" cy="3023708"/>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buFont typeface="Arial" charset="0"/>
              <a:buNone/>
              <a:defRPr/>
            </a:pPr>
            <a:r>
              <a:rPr lang="en-US" altLang="en-US" kern="0" dirty="0">
                <a:solidFill>
                  <a:srgbClr val="FF0000"/>
                </a:solidFill>
                <a:latin typeface="Comic Sans MS" panose="030F0702030302020204" pitchFamily="66" charset="0"/>
              </a:rPr>
              <a:t>Positivity and passion…</a:t>
            </a:r>
          </a:p>
          <a:p>
            <a:pPr algn="ctr">
              <a:buFont typeface="Arial" charset="0"/>
              <a:buNone/>
              <a:defRPr/>
            </a:pPr>
            <a:endParaRPr lang="en-US" altLang="en-US" kern="0" dirty="0">
              <a:solidFill>
                <a:srgbClr val="FF0000"/>
              </a:solidFill>
              <a:latin typeface="Comic Sans MS" panose="030F0702030302020204" pitchFamily="66" charset="0"/>
            </a:endParaRPr>
          </a:p>
          <a:p>
            <a:pPr>
              <a:buFont typeface="Arial" charset="0"/>
              <a:buNone/>
              <a:defRPr/>
            </a:pPr>
            <a:r>
              <a:rPr lang="en-US" altLang="en-US" kern="0" dirty="0">
                <a:latin typeface="Comic Sans MS" panose="030F0702030302020204" pitchFamily="66" charset="0"/>
                <a:cs typeface="Arial" charset="0"/>
              </a:rPr>
              <a:t>All of us want all of the children to do very well, to enjoy and to achieve!</a:t>
            </a:r>
          </a:p>
          <a:p>
            <a:pPr>
              <a:buFont typeface="Arial" charset="0"/>
              <a:buNone/>
              <a:defRPr/>
            </a:pPr>
            <a:endParaRPr lang="en-US" altLang="en-US" kern="0" dirty="0">
              <a:solidFill>
                <a:srgbClr val="FF0000"/>
              </a:solidFill>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defRPr/>
            </a:pPr>
            <a:endParaRPr lang="en-GB" dirty="0"/>
          </a:p>
        </p:txBody>
      </p:sp>
      <p:sp>
        <p:nvSpPr>
          <p:cNvPr id="13" name="Flowchart: Alternate Process 12">
            <a:extLst>
              <a:ext uri="{FF2B5EF4-FFF2-40B4-BE49-F238E27FC236}">
                <a16:creationId xmlns:a16="http://schemas.microsoft.com/office/drawing/2014/main" id="{1AEA3353-6DE4-453A-B4E9-9878D5150EDD}"/>
              </a:ext>
            </a:extLst>
          </p:cNvPr>
          <p:cNvSpPr/>
          <p:nvPr/>
        </p:nvSpPr>
        <p:spPr bwMode="auto">
          <a:xfrm>
            <a:off x="6105437" y="1628390"/>
            <a:ext cx="3110002" cy="2937444"/>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lIns="91440" tIns="45720" rIns="91440" bIns="45720" anchor="t"/>
          <a:lstStyle/>
          <a:p>
            <a:pPr algn="ctr">
              <a:buFont typeface="Arial" charset="0"/>
              <a:buNone/>
              <a:defRPr/>
            </a:pPr>
            <a:r>
              <a:rPr lang="en-US" altLang="en-US" kern="0" dirty="0">
                <a:solidFill>
                  <a:srgbClr val="FF0000"/>
                </a:solidFill>
                <a:latin typeface="Comic Sans MS" panose="030F0702030302020204" pitchFamily="66" charset="0"/>
              </a:rPr>
              <a:t>Participation…</a:t>
            </a:r>
            <a:br>
              <a:rPr lang="en-US" altLang="en-US" kern="0" dirty="0">
                <a:solidFill>
                  <a:srgbClr val="FF0000"/>
                </a:solidFill>
                <a:latin typeface="Comic Sans MS" panose="030F0702030302020204" pitchFamily="66" charset="0"/>
              </a:rPr>
            </a:br>
            <a:endParaRPr lang="en-US" altLang="en-US" kern="0" dirty="0">
              <a:latin typeface="Comic Sans MS" panose="030F0702030302020204" pitchFamily="66" charset="0"/>
            </a:endParaRPr>
          </a:p>
          <a:p>
            <a:pPr>
              <a:buFont typeface="Arial" charset="0"/>
              <a:buNone/>
              <a:defRPr/>
            </a:pPr>
            <a:r>
              <a:rPr lang="en-US" altLang="en-US" kern="0" dirty="0">
                <a:latin typeface="Comic Sans MS" panose="030F0702030302020204" pitchFamily="66" charset="0"/>
              </a:rPr>
              <a:t>MTYT</a:t>
            </a:r>
          </a:p>
          <a:p>
            <a:pPr>
              <a:buFont typeface="Arial" charset="0"/>
              <a:buNone/>
              <a:defRPr/>
            </a:pPr>
            <a:r>
              <a:rPr lang="en-US" altLang="en-US" kern="0" dirty="0">
                <a:latin typeface="Comic Sans MS" panose="030F0702030302020204" pitchFamily="66" charset="0"/>
              </a:rPr>
              <a:t>TTYP</a:t>
            </a:r>
          </a:p>
          <a:p>
            <a:pPr>
              <a:buFont typeface="Arial" charset="0"/>
              <a:buNone/>
              <a:defRPr/>
            </a:pPr>
            <a:r>
              <a:rPr lang="en-US" altLang="en-US" kern="0" dirty="0">
                <a:latin typeface="Comic Sans MS" panose="030F0702030302020204" pitchFamily="66" charset="0"/>
              </a:rPr>
              <a:t>Fred fingers </a:t>
            </a:r>
          </a:p>
          <a:p>
            <a:pPr>
              <a:defRPr/>
            </a:pPr>
            <a:r>
              <a:rPr lang="en-US" altLang="en-US" kern="0" dirty="0">
                <a:latin typeface="Comic Sans MS"/>
              </a:rPr>
              <a:t>Magic pens – what </a:t>
            </a:r>
            <a:r>
              <a:rPr lang="en-US" altLang="en-US" kern="0" dirty="0" err="1">
                <a:latin typeface="Comic Sans MS"/>
              </a:rPr>
              <a:t>colour</a:t>
            </a:r>
            <a:r>
              <a:rPr lang="en-US" altLang="en-US" kern="0" dirty="0">
                <a:latin typeface="Comic Sans MS"/>
              </a:rPr>
              <a:t> ink </a:t>
            </a:r>
            <a:endParaRPr lang="en-US" altLang="en-US" kern="0" dirty="0">
              <a:latin typeface="Comic Sans MS" panose="030F0702030302020204" pitchFamily="66" charset="0"/>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plus(in)">
                                      <p:cBhvr>
                                        <p:cTn id="10" dur="1000"/>
                                        <p:tgtEl>
                                          <p:spTgt spid="19461"/>
                                        </p:tgtEl>
                                      </p:cBhvr>
                                    </p:animEffect>
                                  </p:childTnLst>
                                </p:cTn>
                              </p:par>
                              <p:par>
                                <p:cTn id="11" presetID="13" presetClass="entr" presetSubtype="16" fill="hold" nodeType="withEffect">
                                  <p:stCondLst>
                                    <p:cond delay="0"/>
                                  </p:stCondLst>
                                  <p:childTnLst>
                                    <p:set>
                                      <p:cBhvr>
                                        <p:cTn id="12" dur="1" fill="hold">
                                          <p:stCondLst>
                                            <p:cond delay="0"/>
                                          </p:stCondLst>
                                        </p:cTn>
                                        <p:tgtEl>
                                          <p:spTgt spid="19462"/>
                                        </p:tgtEl>
                                        <p:attrNameLst>
                                          <p:attrName>style.visibility</p:attrName>
                                        </p:attrNameLst>
                                      </p:cBhvr>
                                      <p:to>
                                        <p:strVal val="visible"/>
                                      </p:to>
                                    </p:set>
                                    <p:animEffect transition="in" filter="plus(in)">
                                      <p:cBhvr>
                                        <p:cTn id="13" dur="1000"/>
                                        <p:tgtEl>
                                          <p:spTgt spid="194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plus(in)">
                                      <p:cBhvr>
                                        <p:cTn id="18" dur="10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plus(in)">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22D18E5D08DE40A9B71C5EE39FFB1B" ma:contentTypeVersion="13" ma:contentTypeDescription="Create a new document." ma:contentTypeScope="" ma:versionID="299cdf3c87ff16a3743efb27187210b1">
  <xsd:schema xmlns:xsd="http://www.w3.org/2001/XMLSchema" xmlns:xs="http://www.w3.org/2001/XMLSchema" xmlns:p="http://schemas.microsoft.com/office/2006/metadata/properties" xmlns:ns3="a77667b0-ffed-4ab2-b1ec-e576b2ab89d8" xmlns:ns4="601f514e-3a64-4e1a-aa16-5ffe708b26c2" targetNamespace="http://schemas.microsoft.com/office/2006/metadata/properties" ma:root="true" ma:fieldsID="da752a60a1d028833dd4f33c816c9a3b" ns3:_="" ns4:_="">
    <xsd:import namespace="a77667b0-ffed-4ab2-b1ec-e576b2ab89d8"/>
    <xsd:import namespace="601f514e-3a64-4e1a-aa16-5ffe708b26c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7667b0-ffed-4ab2-b1ec-e576b2ab89d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1f514e-3a64-4e1a-aa16-5ffe708b26c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B09D70-C9ED-4A0B-A759-94B212F46AD5}">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601f514e-3a64-4e1a-aa16-5ffe708b26c2"/>
    <ds:schemaRef ds:uri="http://purl.org/dc/terms/"/>
    <ds:schemaRef ds:uri="a77667b0-ffed-4ab2-b1ec-e576b2ab89d8"/>
    <ds:schemaRef ds:uri="http://www.w3.org/XML/1998/namespace"/>
    <ds:schemaRef ds:uri="http://purl.org/dc/dcmitype/"/>
  </ds:schemaRefs>
</ds:datastoreItem>
</file>

<file path=customXml/itemProps2.xml><?xml version="1.0" encoding="utf-8"?>
<ds:datastoreItem xmlns:ds="http://schemas.openxmlformats.org/officeDocument/2006/customXml" ds:itemID="{8A0C26AD-D6AD-4386-BFDA-84A7C8E44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7667b0-ffed-4ab2-b1ec-e576b2ab89d8"/>
    <ds:schemaRef ds:uri="601f514e-3a64-4e1a-aa16-5ffe708b2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D1340D-3E2B-4A0C-A5C4-C871959E65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Template>
  <TotalTime>1289</TotalTime>
  <Words>1436</Words>
  <Application>Microsoft Office PowerPoint</Application>
  <PresentationFormat>On-screen Show (4:3)</PresentationFormat>
  <Paragraphs>127</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Comic Sans MS</vt:lpstr>
      <vt:lpstr>SassoonPrimaryInfant</vt:lpstr>
      <vt:lpstr>Tempus Sans ITC</vt:lpstr>
      <vt:lpstr>Trebuchet MS</vt:lpstr>
      <vt:lpstr>Wingdings</vt:lpstr>
      <vt:lpstr>Wingdings 3</vt:lpstr>
      <vt:lpstr>Facet</vt:lpstr>
      <vt:lpstr>Key Stage 1  Reading and Writing Workshop</vt:lpstr>
      <vt:lpstr>The Importance of Reading</vt:lpstr>
      <vt:lpstr> From the Reading Agency… </vt:lpstr>
      <vt:lpstr>What is Phonics?</vt:lpstr>
      <vt:lpstr>What we do at Mawgan-in-Pydar School…</vt:lpstr>
      <vt:lpstr>The Speed Sounds</vt:lpstr>
      <vt:lpstr>PowerPoint Presentation</vt:lpstr>
      <vt:lpstr>PowerPoint Presentation</vt:lpstr>
      <vt:lpstr>PowerPoint Presentation</vt:lpstr>
      <vt:lpstr>Comprehension: </vt:lpstr>
      <vt:lpstr>Talk for Writing:</vt:lpstr>
      <vt:lpstr>Reading at home  Read favourite stories over and over again.  Promote a love of books.  Make time to share stories regularly.  Book talk – comprehension and imagination (What has happened, what might happen next and why?) Discuss the story together – what did you like about the book? What was your favourite part?  Watch the RWI Storytime at home video for hints and tips.</vt:lpstr>
      <vt:lpstr>Available resources:         </vt:lpstr>
      <vt:lpstr>How can you support your child’s learning at home?</vt:lpstr>
      <vt:lpstr>Helpful tips…</vt:lpstr>
      <vt:lpstr>Phonics Screening Check  </vt:lpstr>
      <vt:lpstr>PowerPoint Presentation</vt:lpstr>
      <vt:lpstr>Looking after books.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Reading Workshop.</dc:title>
  <dc:creator>tmontgomery-smith</dc:creator>
  <cp:lastModifiedBy>April Blewett</cp:lastModifiedBy>
  <cp:revision>164</cp:revision>
  <dcterms:created xsi:type="dcterms:W3CDTF">2013-09-29T21:19:41Z</dcterms:created>
  <dcterms:modified xsi:type="dcterms:W3CDTF">2023-08-29T14:59:51Z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0x010100C422D18E5D08DE40A9B71C5EE39FFB1B</vt:lpwstr>
  </property>
</Properties>
</file>