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29"/>
  </p:notesMasterIdLst>
  <p:sldIdLst>
    <p:sldId id="256" r:id="rId5"/>
    <p:sldId id="257" r:id="rId6"/>
    <p:sldId id="266" r:id="rId7"/>
    <p:sldId id="260" r:id="rId8"/>
    <p:sldId id="259" r:id="rId9"/>
    <p:sldId id="277" r:id="rId10"/>
    <p:sldId id="278" r:id="rId11"/>
    <p:sldId id="281" r:id="rId12"/>
    <p:sldId id="282" r:id="rId13"/>
    <p:sldId id="287" r:id="rId14"/>
    <p:sldId id="265" r:id="rId15"/>
    <p:sldId id="283" r:id="rId16"/>
    <p:sldId id="284" r:id="rId17"/>
    <p:sldId id="288" r:id="rId18"/>
    <p:sldId id="271" r:id="rId19"/>
    <p:sldId id="262" r:id="rId20"/>
    <p:sldId id="263" r:id="rId21"/>
    <p:sldId id="285" r:id="rId22"/>
    <p:sldId id="280" r:id="rId23"/>
    <p:sldId id="274" r:id="rId24"/>
    <p:sldId id="273" r:id="rId25"/>
    <p:sldId id="275" r:id="rId26"/>
    <p:sldId id="286" r:id="rId27"/>
    <p:sldId id="289"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2C0408-6023-FF07-2896-9A63247640AE}" v="103" dt="2023-09-25T12:52:21.478"/>
    <p1510:client id="{C90E4574-10AC-4425-AF41-EDD3DEB49A86}" v="4" dt="2023-09-25T12:47:34.2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ril Blewett" userId="78f646b8-5f3c-4894-9310-cf269c88bcf2" providerId="ADAL" clId="{C90E4574-10AC-4425-AF41-EDD3DEB49A86}"/>
    <pc:docChg chg="addSld modSld">
      <pc:chgData name="April Blewett" userId="78f646b8-5f3c-4894-9310-cf269c88bcf2" providerId="ADAL" clId="{C90E4574-10AC-4425-AF41-EDD3DEB49A86}" dt="2023-09-25T15:13:36.551" v="29" actId="115"/>
      <pc:docMkLst>
        <pc:docMk/>
      </pc:docMkLst>
      <pc:sldChg chg="modSp mod">
        <pc:chgData name="April Blewett" userId="78f646b8-5f3c-4894-9310-cf269c88bcf2" providerId="ADAL" clId="{C90E4574-10AC-4425-AF41-EDD3DEB49A86}" dt="2023-09-25T11:55:17.170" v="0" actId="27107"/>
        <pc:sldMkLst>
          <pc:docMk/>
          <pc:sldMk cId="2709545989" sldId="266"/>
        </pc:sldMkLst>
        <pc:spChg chg="mod">
          <ac:chgData name="April Blewett" userId="78f646b8-5f3c-4894-9310-cf269c88bcf2" providerId="ADAL" clId="{C90E4574-10AC-4425-AF41-EDD3DEB49A86}" dt="2023-09-25T11:55:17.170" v="0" actId="27107"/>
          <ac:spMkLst>
            <pc:docMk/>
            <pc:sldMk cId="2709545989" sldId="266"/>
            <ac:spMk id="3" creationId="{00000000-0000-0000-0000-000000000000}"/>
          </ac:spMkLst>
        </pc:spChg>
      </pc:sldChg>
      <pc:sldChg chg="addSp modSp new mod">
        <pc:chgData name="April Blewett" userId="78f646b8-5f3c-4894-9310-cf269c88bcf2" providerId="ADAL" clId="{C90E4574-10AC-4425-AF41-EDD3DEB49A86}" dt="2023-09-25T15:13:36.551" v="29" actId="115"/>
        <pc:sldMkLst>
          <pc:docMk/>
          <pc:sldMk cId="901741966" sldId="289"/>
        </pc:sldMkLst>
        <pc:spChg chg="mod">
          <ac:chgData name="April Blewett" userId="78f646b8-5f3c-4894-9310-cf269c88bcf2" providerId="ADAL" clId="{C90E4574-10AC-4425-AF41-EDD3DEB49A86}" dt="2023-09-25T15:13:36.551" v="29" actId="115"/>
          <ac:spMkLst>
            <pc:docMk/>
            <pc:sldMk cId="901741966" sldId="289"/>
            <ac:spMk id="2" creationId="{A56AF010-0C5B-5268-843C-F54482B6001B}"/>
          </ac:spMkLst>
        </pc:spChg>
        <pc:spChg chg="add mod">
          <ac:chgData name="April Blewett" userId="78f646b8-5f3c-4894-9310-cf269c88bcf2" providerId="ADAL" clId="{C90E4574-10AC-4425-AF41-EDD3DEB49A86}" dt="2023-09-25T15:12:21.896" v="18" actId="207"/>
          <ac:spMkLst>
            <pc:docMk/>
            <pc:sldMk cId="901741966" sldId="289"/>
            <ac:spMk id="4" creationId="{06DE89B8-62BE-2EBD-B164-1370FAE8A77F}"/>
          </ac:spMkLst>
        </pc:spChg>
        <pc:spChg chg="add mod">
          <ac:chgData name="April Blewett" userId="78f646b8-5f3c-4894-9310-cf269c88bcf2" providerId="ADAL" clId="{C90E4574-10AC-4425-AF41-EDD3DEB49A86}" dt="2023-09-25T15:12:46.869" v="21" actId="207"/>
          <ac:spMkLst>
            <pc:docMk/>
            <pc:sldMk cId="901741966" sldId="289"/>
            <ac:spMk id="6" creationId="{15951108-82CF-E5A0-CE6C-705C08196567}"/>
          </ac:spMkLst>
        </pc:spChg>
        <pc:spChg chg="add mod">
          <ac:chgData name="April Blewett" userId="78f646b8-5f3c-4894-9310-cf269c88bcf2" providerId="ADAL" clId="{C90E4574-10AC-4425-AF41-EDD3DEB49A86}" dt="2023-09-25T15:13:02.971" v="24" actId="207"/>
          <ac:spMkLst>
            <pc:docMk/>
            <pc:sldMk cId="901741966" sldId="289"/>
            <ac:spMk id="8" creationId="{9483B1C9-FE4D-313D-31EC-F90C7AD3119E}"/>
          </ac:spMkLst>
        </pc:spChg>
        <pc:spChg chg="add mod">
          <ac:chgData name="April Blewett" userId="78f646b8-5f3c-4894-9310-cf269c88bcf2" providerId="ADAL" clId="{C90E4574-10AC-4425-AF41-EDD3DEB49A86}" dt="2023-09-25T15:13:20.375" v="27" actId="207"/>
          <ac:spMkLst>
            <pc:docMk/>
            <pc:sldMk cId="901741966" sldId="289"/>
            <ac:spMk id="10" creationId="{2C2195DB-101E-AD6E-0DA1-CF23819D1024}"/>
          </ac:spMkLst>
        </pc:spChg>
      </pc:sldChg>
    </pc:docChg>
  </pc:docChgLst>
  <pc:docChgLst>
    <pc:chgData name="Lisa Howes" userId="S::lisa.howes@mawgan-in-pydar.org.uk::1fd50534-f08d-46b9-b0f8-dd98968b371f" providerId="AD" clId="Web-{062C0408-6023-FF07-2896-9A63247640AE}"/>
    <pc:docChg chg="modSld">
      <pc:chgData name="Lisa Howes" userId="S::lisa.howes@mawgan-in-pydar.org.uk::1fd50534-f08d-46b9-b0f8-dd98968b371f" providerId="AD" clId="Web-{062C0408-6023-FF07-2896-9A63247640AE}" dt="2023-09-25T12:52:21.478" v="102" actId="20577"/>
      <pc:docMkLst>
        <pc:docMk/>
      </pc:docMkLst>
      <pc:sldChg chg="modSp">
        <pc:chgData name="Lisa Howes" userId="S::lisa.howes@mawgan-in-pydar.org.uk::1fd50534-f08d-46b9-b0f8-dd98968b371f" providerId="AD" clId="Web-{062C0408-6023-FF07-2896-9A63247640AE}" dt="2023-09-25T12:52:21.478" v="102" actId="20577"/>
        <pc:sldMkLst>
          <pc:docMk/>
          <pc:sldMk cId="2567459192" sldId="286"/>
        </pc:sldMkLst>
        <pc:spChg chg="mod">
          <ac:chgData name="Lisa Howes" userId="S::lisa.howes@mawgan-in-pydar.org.uk::1fd50534-f08d-46b9-b0f8-dd98968b371f" providerId="AD" clId="Web-{062C0408-6023-FF07-2896-9A63247640AE}" dt="2023-09-25T12:47:32.876" v="0" actId="14100"/>
          <ac:spMkLst>
            <pc:docMk/>
            <pc:sldMk cId="2567459192" sldId="286"/>
            <ac:spMk id="2" creationId="{8190B209-D445-CF92-F183-68161AD4F63F}"/>
          </ac:spMkLst>
        </pc:spChg>
        <pc:spChg chg="mod">
          <ac:chgData name="Lisa Howes" userId="S::lisa.howes@mawgan-in-pydar.org.uk::1fd50534-f08d-46b9-b0f8-dd98968b371f" providerId="AD" clId="Web-{062C0408-6023-FF07-2896-9A63247640AE}" dt="2023-09-25T12:52:21.478" v="102" actId="20577"/>
          <ac:spMkLst>
            <pc:docMk/>
            <pc:sldMk cId="2567459192" sldId="286"/>
            <ac:spMk id="3" creationId="{B6A5A1B9-4F2E-EA1E-04FA-15FFECA381C8}"/>
          </ac:spMkLst>
        </pc:spChg>
      </pc:sldChg>
    </pc:docChg>
  </pc:docChgLst>
  <pc:docChgLst>
    <pc:chgData name="April Blewett" userId="78f646b8-5f3c-4894-9310-cf269c88bcf2" providerId="ADAL" clId="{420634A5-6B97-4BAC-86F1-4C1D93AEF5BF}"/>
    <pc:docChg chg="custSel modSld">
      <pc:chgData name="April Blewett" userId="78f646b8-5f3c-4894-9310-cf269c88bcf2" providerId="ADAL" clId="{420634A5-6B97-4BAC-86F1-4C1D93AEF5BF}" dt="2023-08-29T14:54:52.193" v="11" actId="2711"/>
      <pc:docMkLst>
        <pc:docMk/>
      </pc:docMkLst>
      <pc:sldChg chg="modSp mod">
        <pc:chgData name="April Blewett" userId="78f646b8-5f3c-4894-9310-cf269c88bcf2" providerId="ADAL" clId="{420634A5-6B97-4BAC-86F1-4C1D93AEF5BF}" dt="2023-08-29T14:53:01.252" v="6" actId="20577"/>
        <pc:sldMkLst>
          <pc:docMk/>
          <pc:sldMk cId="1576681539" sldId="262"/>
        </pc:sldMkLst>
        <pc:spChg chg="mod">
          <ac:chgData name="April Blewett" userId="78f646b8-5f3c-4894-9310-cf269c88bcf2" providerId="ADAL" clId="{420634A5-6B97-4BAC-86F1-4C1D93AEF5BF}" dt="2023-08-29T14:53:01.252" v="6" actId="20577"/>
          <ac:spMkLst>
            <pc:docMk/>
            <pc:sldMk cId="1576681539" sldId="262"/>
            <ac:spMk id="3" creationId="{00000000-0000-0000-0000-000000000000}"/>
          </ac:spMkLst>
        </pc:spChg>
      </pc:sldChg>
      <pc:sldChg chg="modSp mod">
        <pc:chgData name="April Blewett" userId="78f646b8-5f3c-4894-9310-cf269c88bcf2" providerId="ADAL" clId="{420634A5-6B97-4BAC-86F1-4C1D93AEF5BF}" dt="2023-08-29T14:54:52.193" v="11" actId="2711"/>
        <pc:sldMkLst>
          <pc:docMk/>
          <pc:sldMk cId="2567459192" sldId="286"/>
        </pc:sldMkLst>
        <pc:spChg chg="mod">
          <ac:chgData name="April Blewett" userId="78f646b8-5f3c-4894-9310-cf269c88bcf2" providerId="ADAL" clId="{420634A5-6B97-4BAC-86F1-4C1D93AEF5BF}" dt="2023-08-29T14:54:52.193" v="11" actId="2711"/>
          <ac:spMkLst>
            <pc:docMk/>
            <pc:sldMk cId="2567459192" sldId="286"/>
            <ac:spMk id="3" creationId="{B6A5A1B9-4F2E-EA1E-04FA-15FFECA381C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6BE165-7AD4-43AD-B1AC-2D9F655C1231}" type="datetimeFigureOut">
              <a:rPr lang="en-GB" smtClean="0"/>
              <a:t>25/09/2023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1491D9-72A2-4B27-8515-283555C0FB98}" type="slidenum">
              <a:rPr lang="en-GB" smtClean="0"/>
              <a:t>‹#›</a:t>
            </a:fld>
            <a:endParaRPr lang="en-GB"/>
          </a:p>
        </p:txBody>
      </p:sp>
    </p:spTree>
    <p:extLst>
      <p:ext uri="{BB962C8B-B14F-4D97-AF65-F5344CB8AC3E}">
        <p14:creationId xmlns:p14="http://schemas.microsoft.com/office/powerpoint/2010/main" val="3046438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need both good language comprehension and good word reading to become good readers. </a:t>
            </a:r>
          </a:p>
        </p:txBody>
      </p:sp>
      <p:sp>
        <p:nvSpPr>
          <p:cNvPr id="4" name="Slide Number Placeholder 3"/>
          <p:cNvSpPr>
            <a:spLocks noGrp="1"/>
          </p:cNvSpPr>
          <p:nvPr>
            <p:ph type="sldNum" sz="quarter" idx="5"/>
          </p:nvPr>
        </p:nvSpPr>
        <p:spPr/>
        <p:txBody>
          <a:bodyPr/>
          <a:lstStyle/>
          <a:p>
            <a:fld id="{D81491D9-72A2-4B27-8515-283555C0FB98}" type="slidenum">
              <a:rPr lang="en-GB" smtClean="0"/>
              <a:t>2</a:t>
            </a:fld>
            <a:endParaRPr lang="en-GB"/>
          </a:p>
        </p:txBody>
      </p:sp>
    </p:spTree>
    <p:extLst>
      <p:ext uri="{BB962C8B-B14F-4D97-AF65-F5344CB8AC3E}">
        <p14:creationId xmlns:p14="http://schemas.microsoft.com/office/powerpoint/2010/main" val="3504260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SHOW FRED TOY</a:t>
            </a:r>
          </a:p>
        </p:txBody>
      </p:sp>
      <p:sp>
        <p:nvSpPr>
          <p:cNvPr id="4" name="Slide Number Placeholder 3"/>
          <p:cNvSpPr>
            <a:spLocks noGrp="1"/>
          </p:cNvSpPr>
          <p:nvPr>
            <p:ph type="sldNum" sz="quarter" idx="5"/>
          </p:nvPr>
        </p:nvSpPr>
        <p:spPr/>
        <p:txBody>
          <a:bodyPr/>
          <a:lstStyle/>
          <a:p>
            <a:fld id="{D81491D9-72A2-4B27-8515-283555C0FB98}" type="slidenum">
              <a:rPr lang="en-GB" smtClean="0"/>
              <a:t>6</a:t>
            </a:fld>
            <a:endParaRPr lang="en-GB"/>
          </a:p>
        </p:txBody>
      </p:sp>
    </p:spTree>
    <p:extLst>
      <p:ext uri="{BB962C8B-B14F-4D97-AF65-F5344CB8AC3E}">
        <p14:creationId xmlns:p14="http://schemas.microsoft.com/office/powerpoint/2010/main" val="261152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Dancing with ribbons – use both sides of their body, Dough Disco, Write Dance</a:t>
            </a:r>
          </a:p>
        </p:txBody>
      </p:sp>
      <p:sp>
        <p:nvSpPr>
          <p:cNvPr id="4" name="Slide Number Placeholder 3"/>
          <p:cNvSpPr>
            <a:spLocks noGrp="1"/>
          </p:cNvSpPr>
          <p:nvPr>
            <p:ph type="sldNum" sz="quarter" idx="5"/>
          </p:nvPr>
        </p:nvSpPr>
        <p:spPr/>
        <p:txBody>
          <a:bodyPr/>
          <a:lstStyle/>
          <a:p>
            <a:fld id="{D81491D9-72A2-4B27-8515-283555C0FB98}" type="slidenum">
              <a:rPr lang="en-GB" smtClean="0"/>
              <a:t>21</a:t>
            </a:fld>
            <a:endParaRPr lang="en-GB"/>
          </a:p>
        </p:txBody>
      </p:sp>
    </p:spTree>
    <p:extLst>
      <p:ext uri="{BB962C8B-B14F-4D97-AF65-F5344CB8AC3E}">
        <p14:creationId xmlns:p14="http://schemas.microsoft.com/office/powerpoint/2010/main" val="1927165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9603BA-85F0-4643-B276-B982733DD2C0}" type="datetimeFigureOut">
              <a:rPr lang="en-GB" smtClean="0"/>
              <a:t>25/09/2023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DCE7A8-E087-4BBC-A949-DA55758AB41D}" type="slidenum">
              <a:rPr lang="en-GB" smtClean="0"/>
              <a:t>‹#›</a:t>
            </a:fld>
            <a:endParaRPr lang="en-GB"/>
          </a:p>
        </p:txBody>
      </p:sp>
    </p:spTree>
    <p:extLst>
      <p:ext uri="{BB962C8B-B14F-4D97-AF65-F5344CB8AC3E}">
        <p14:creationId xmlns:p14="http://schemas.microsoft.com/office/powerpoint/2010/main" val="3096542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9603BA-85F0-4643-B276-B982733DD2C0}" type="datetimeFigureOut">
              <a:rPr lang="en-GB" smtClean="0"/>
              <a:t>25/09/2023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DCE7A8-E087-4BBC-A949-DA55758AB41D}" type="slidenum">
              <a:rPr lang="en-GB" smtClean="0"/>
              <a:t>‹#›</a:t>
            </a:fld>
            <a:endParaRPr lang="en-GB"/>
          </a:p>
        </p:txBody>
      </p:sp>
    </p:spTree>
    <p:extLst>
      <p:ext uri="{BB962C8B-B14F-4D97-AF65-F5344CB8AC3E}">
        <p14:creationId xmlns:p14="http://schemas.microsoft.com/office/powerpoint/2010/main" val="230202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9603BA-85F0-4643-B276-B982733DD2C0}" type="datetimeFigureOut">
              <a:rPr lang="en-GB" smtClean="0"/>
              <a:t>25/09/2023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DCE7A8-E087-4BBC-A949-DA55758AB41D}" type="slidenum">
              <a:rPr lang="en-GB" smtClean="0"/>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33812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9603BA-85F0-4643-B276-B982733DD2C0}" type="datetimeFigureOut">
              <a:rPr lang="en-GB" smtClean="0"/>
              <a:t>25/09/2023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DCE7A8-E087-4BBC-A949-DA55758AB41D}" type="slidenum">
              <a:rPr lang="en-GB" smtClean="0"/>
              <a:t>‹#›</a:t>
            </a:fld>
            <a:endParaRPr lang="en-GB"/>
          </a:p>
        </p:txBody>
      </p:sp>
    </p:spTree>
    <p:extLst>
      <p:ext uri="{BB962C8B-B14F-4D97-AF65-F5344CB8AC3E}">
        <p14:creationId xmlns:p14="http://schemas.microsoft.com/office/powerpoint/2010/main" val="1920257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9603BA-85F0-4643-B276-B982733DD2C0}" type="datetimeFigureOut">
              <a:rPr lang="en-GB" smtClean="0"/>
              <a:t>25/09/2023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DCE7A8-E087-4BBC-A949-DA55758AB41D}" type="slidenum">
              <a:rPr lang="en-GB" smtClean="0"/>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98989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9603BA-85F0-4643-B276-B982733DD2C0}" type="datetimeFigureOut">
              <a:rPr lang="en-GB" smtClean="0"/>
              <a:t>25/09/2023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DCE7A8-E087-4BBC-A949-DA55758AB41D}" type="slidenum">
              <a:rPr lang="en-GB" smtClean="0"/>
              <a:t>‹#›</a:t>
            </a:fld>
            <a:endParaRPr lang="en-GB"/>
          </a:p>
        </p:txBody>
      </p:sp>
    </p:spTree>
    <p:extLst>
      <p:ext uri="{BB962C8B-B14F-4D97-AF65-F5344CB8AC3E}">
        <p14:creationId xmlns:p14="http://schemas.microsoft.com/office/powerpoint/2010/main" val="3894270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9603BA-85F0-4643-B276-B982733DD2C0}" type="datetimeFigureOut">
              <a:rPr lang="en-GB" smtClean="0"/>
              <a:t>25/09/2023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DCE7A8-E087-4BBC-A949-DA55758AB41D}" type="slidenum">
              <a:rPr lang="en-GB" smtClean="0"/>
              <a:t>‹#›</a:t>
            </a:fld>
            <a:endParaRPr lang="en-GB"/>
          </a:p>
        </p:txBody>
      </p:sp>
    </p:spTree>
    <p:extLst>
      <p:ext uri="{BB962C8B-B14F-4D97-AF65-F5344CB8AC3E}">
        <p14:creationId xmlns:p14="http://schemas.microsoft.com/office/powerpoint/2010/main" val="633217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9603BA-85F0-4643-B276-B982733DD2C0}" type="datetimeFigureOut">
              <a:rPr lang="en-GB" smtClean="0"/>
              <a:t>25/09/2023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DCE7A8-E087-4BBC-A949-DA55758AB41D}" type="slidenum">
              <a:rPr lang="en-GB" smtClean="0"/>
              <a:t>‹#›</a:t>
            </a:fld>
            <a:endParaRPr lang="en-GB"/>
          </a:p>
        </p:txBody>
      </p:sp>
    </p:spTree>
    <p:extLst>
      <p:ext uri="{BB962C8B-B14F-4D97-AF65-F5344CB8AC3E}">
        <p14:creationId xmlns:p14="http://schemas.microsoft.com/office/powerpoint/2010/main" val="1173757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9603BA-85F0-4643-B276-B982733DD2C0}" type="datetimeFigureOut">
              <a:rPr lang="en-GB" smtClean="0"/>
              <a:t>25/09/2023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DCE7A8-E087-4BBC-A949-DA55758AB41D}" type="slidenum">
              <a:rPr lang="en-GB" smtClean="0"/>
              <a:t>‹#›</a:t>
            </a:fld>
            <a:endParaRPr lang="en-GB"/>
          </a:p>
        </p:txBody>
      </p:sp>
    </p:spTree>
    <p:extLst>
      <p:ext uri="{BB962C8B-B14F-4D97-AF65-F5344CB8AC3E}">
        <p14:creationId xmlns:p14="http://schemas.microsoft.com/office/powerpoint/2010/main" val="1131890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9603BA-85F0-4643-B276-B982733DD2C0}" type="datetimeFigureOut">
              <a:rPr lang="en-GB" smtClean="0"/>
              <a:t>25/09/2023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DCE7A8-E087-4BBC-A949-DA55758AB41D}" type="slidenum">
              <a:rPr lang="en-GB" smtClean="0"/>
              <a:t>‹#›</a:t>
            </a:fld>
            <a:endParaRPr lang="en-GB"/>
          </a:p>
        </p:txBody>
      </p:sp>
    </p:spTree>
    <p:extLst>
      <p:ext uri="{BB962C8B-B14F-4D97-AF65-F5344CB8AC3E}">
        <p14:creationId xmlns:p14="http://schemas.microsoft.com/office/powerpoint/2010/main" val="2761102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9603BA-85F0-4643-B276-B982733DD2C0}" type="datetimeFigureOut">
              <a:rPr lang="en-GB" smtClean="0"/>
              <a:t>25/09/2023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DCE7A8-E087-4BBC-A949-DA55758AB41D}" type="slidenum">
              <a:rPr lang="en-GB" smtClean="0"/>
              <a:t>‹#›</a:t>
            </a:fld>
            <a:endParaRPr lang="en-GB"/>
          </a:p>
        </p:txBody>
      </p:sp>
    </p:spTree>
    <p:extLst>
      <p:ext uri="{BB962C8B-B14F-4D97-AF65-F5344CB8AC3E}">
        <p14:creationId xmlns:p14="http://schemas.microsoft.com/office/powerpoint/2010/main" val="2526111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9603BA-85F0-4643-B276-B982733DD2C0}" type="datetimeFigureOut">
              <a:rPr lang="en-GB" smtClean="0"/>
              <a:t>25/09/2023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CDCE7A8-E087-4BBC-A949-DA55758AB41D}" type="slidenum">
              <a:rPr lang="en-GB" smtClean="0"/>
              <a:t>‹#›</a:t>
            </a:fld>
            <a:endParaRPr lang="en-GB"/>
          </a:p>
        </p:txBody>
      </p:sp>
    </p:spTree>
    <p:extLst>
      <p:ext uri="{BB962C8B-B14F-4D97-AF65-F5344CB8AC3E}">
        <p14:creationId xmlns:p14="http://schemas.microsoft.com/office/powerpoint/2010/main" val="398846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9603BA-85F0-4643-B276-B982733DD2C0}" type="datetimeFigureOut">
              <a:rPr lang="en-GB" smtClean="0"/>
              <a:t>25/09/2023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CDCE7A8-E087-4BBC-A949-DA55758AB41D}" type="slidenum">
              <a:rPr lang="en-GB" smtClean="0"/>
              <a:t>‹#›</a:t>
            </a:fld>
            <a:endParaRPr lang="en-GB"/>
          </a:p>
        </p:txBody>
      </p:sp>
    </p:spTree>
    <p:extLst>
      <p:ext uri="{BB962C8B-B14F-4D97-AF65-F5344CB8AC3E}">
        <p14:creationId xmlns:p14="http://schemas.microsoft.com/office/powerpoint/2010/main" val="352211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9603BA-85F0-4643-B276-B982733DD2C0}" type="datetimeFigureOut">
              <a:rPr lang="en-GB" smtClean="0"/>
              <a:t>25/09/2023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CDCE7A8-E087-4BBC-A949-DA55758AB41D}" type="slidenum">
              <a:rPr lang="en-GB" smtClean="0"/>
              <a:t>‹#›</a:t>
            </a:fld>
            <a:endParaRPr lang="en-GB"/>
          </a:p>
        </p:txBody>
      </p:sp>
    </p:spTree>
    <p:extLst>
      <p:ext uri="{BB962C8B-B14F-4D97-AF65-F5344CB8AC3E}">
        <p14:creationId xmlns:p14="http://schemas.microsoft.com/office/powerpoint/2010/main" val="1494101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09603BA-85F0-4643-B276-B982733DD2C0}" type="datetimeFigureOut">
              <a:rPr lang="en-GB" smtClean="0"/>
              <a:t>25/09/2023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DCE7A8-E087-4BBC-A949-DA55758AB41D}" type="slidenum">
              <a:rPr lang="en-GB" smtClean="0"/>
              <a:t>‹#›</a:t>
            </a:fld>
            <a:endParaRPr lang="en-GB"/>
          </a:p>
        </p:txBody>
      </p:sp>
    </p:spTree>
    <p:extLst>
      <p:ext uri="{BB962C8B-B14F-4D97-AF65-F5344CB8AC3E}">
        <p14:creationId xmlns:p14="http://schemas.microsoft.com/office/powerpoint/2010/main" val="413463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9603BA-85F0-4643-B276-B982733DD2C0}" type="datetimeFigureOut">
              <a:rPr lang="en-GB" smtClean="0"/>
              <a:t>25/09/2023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DCE7A8-E087-4BBC-A949-DA55758AB41D}" type="slidenum">
              <a:rPr lang="en-GB" smtClean="0"/>
              <a:t>‹#›</a:t>
            </a:fld>
            <a:endParaRPr lang="en-GB"/>
          </a:p>
        </p:txBody>
      </p:sp>
    </p:spTree>
    <p:extLst>
      <p:ext uri="{BB962C8B-B14F-4D97-AF65-F5344CB8AC3E}">
        <p14:creationId xmlns:p14="http://schemas.microsoft.com/office/powerpoint/2010/main" val="623266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9603BA-85F0-4643-B276-B982733DD2C0}" type="datetimeFigureOut">
              <a:rPr lang="en-GB" smtClean="0"/>
              <a:t>25/09/2023</a:t>
            </a:fld>
            <a:endParaRPr lang="en-GB"/>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BCDCE7A8-E087-4BBC-A949-DA55758AB41D}" type="slidenum">
              <a:rPr lang="en-GB" smtClean="0"/>
              <a:t>‹#›</a:t>
            </a:fld>
            <a:endParaRPr lang="en-GB"/>
          </a:p>
        </p:txBody>
      </p:sp>
    </p:spTree>
    <p:extLst>
      <p:ext uri="{BB962C8B-B14F-4D97-AF65-F5344CB8AC3E}">
        <p14:creationId xmlns:p14="http://schemas.microsoft.com/office/powerpoint/2010/main" val="85733097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ruthmiskin.com/parents/" TargetMode="External"/><Relationship Id="rId2" Type="http://schemas.openxmlformats.org/officeDocument/2006/relationships/hyperlink" Target="https://www.oxfordowl.co.uk/" TargetMode="External"/><Relationship Id="rId1" Type="http://schemas.openxmlformats.org/officeDocument/2006/relationships/slideLayout" Target="../slideLayouts/slideLayout6.xml"/><Relationship Id="rId5" Type="http://schemas.openxmlformats.org/officeDocument/2006/relationships/hyperlink" Target="https://www.teachyourmonster.org/" TargetMode="External"/><Relationship Id="rId4" Type="http://schemas.openxmlformats.org/officeDocument/2006/relationships/hyperlink" Target="https://www.phonicsplay.co.uk/"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1600" y="2005420"/>
            <a:ext cx="7618809" cy="2172816"/>
          </a:xfrm>
        </p:spPr>
        <p:txBody>
          <a:bodyPr>
            <a:normAutofit fontScale="90000"/>
          </a:bodyPr>
          <a:lstStyle/>
          <a:p>
            <a:pPr algn="ctr"/>
            <a:r>
              <a:rPr lang="en-GB" sz="4800" b="1" dirty="0">
                <a:solidFill>
                  <a:schemeClr val="tx1"/>
                </a:solidFill>
                <a:latin typeface="Comic Sans MS" panose="030F0702030302020204" pitchFamily="66" charset="0"/>
              </a:rPr>
              <a:t>Early Years and Key Stage</a:t>
            </a:r>
            <a:br>
              <a:rPr lang="en-GB" sz="4800" b="1" dirty="0">
                <a:solidFill>
                  <a:schemeClr val="tx1"/>
                </a:solidFill>
                <a:latin typeface="Comic Sans MS" panose="030F0702030302020204" pitchFamily="66" charset="0"/>
              </a:rPr>
            </a:br>
            <a:r>
              <a:rPr lang="en-GB" sz="4800" b="1" dirty="0">
                <a:solidFill>
                  <a:schemeClr val="tx1"/>
                </a:solidFill>
                <a:latin typeface="Comic Sans MS" panose="030F0702030302020204" pitchFamily="66" charset="0"/>
              </a:rPr>
              <a:t> 1 Reading and Writing Workshop</a:t>
            </a:r>
            <a:endParaRPr lang="en-GB" sz="6600" b="1" dirty="0">
              <a:solidFill>
                <a:schemeClr val="tx1"/>
              </a:solidFill>
              <a:latin typeface="Comic Sans MS" panose="030F0702030302020204" pitchFamily="66" charset="0"/>
            </a:endParaRPr>
          </a:p>
        </p:txBody>
      </p:sp>
      <p:sp>
        <p:nvSpPr>
          <p:cNvPr id="3" name="Subtitle 2"/>
          <p:cNvSpPr>
            <a:spLocks noGrp="1"/>
          </p:cNvSpPr>
          <p:nvPr>
            <p:ph type="subTitle" idx="1"/>
          </p:nvPr>
        </p:nvSpPr>
        <p:spPr>
          <a:xfrm>
            <a:off x="539552" y="5085184"/>
            <a:ext cx="5264005" cy="1296144"/>
          </a:xfrm>
        </p:spPr>
        <p:txBody>
          <a:bodyPr>
            <a:normAutofit lnSpcReduction="10000"/>
          </a:bodyPr>
          <a:lstStyle/>
          <a:p>
            <a:r>
              <a:rPr lang="en-GB" i="1" dirty="0">
                <a:solidFill>
                  <a:schemeClr val="tx1"/>
                </a:solidFill>
                <a:latin typeface="Comic Sans MS" panose="030F0702030302020204" pitchFamily="66" charset="0"/>
                <a:cs typeface="Calibri" pitchFamily="34" charset="0"/>
              </a:rPr>
              <a:t>‘The more you read, the more things you will know. The more that you learn, the more places you’ll go’ </a:t>
            </a:r>
          </a:p>
          <a:p>
            <a:r>
              <a:rPr lang="en-GB" i="1" dirty="0">
                <a:solidFill>
                  <a:schemeClr val="tx1"/>
                </a:solidFill>
                <a:latin typeface="Comic Sans MS" panose="030F0702030302020204" pitchFamily="66" charset="0"/>
                <a:cs typeface="Calibri" pitchFamily="34" charset="0"/>
              </a:rPr>
              <a:t>Dr Seuss.</a:t>
            </a:r>
          </a:p>
          <a:p>
            <a:endParaRPr lang="en-GB" dirty="0"/>
          </a:p>
        </p:txBody>
      </p:sp>
      <p:pic>
        <p:nvPicPr>
          <p:cNvPr id="1028" name="Picture 4" descr="http://childinharmony.com/wp-content/uploads/2012/05/Children-rea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4574059"/>
            <a:ext cx="2650257" cy="18072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4D74EE7-878D-48D8-B847-96A7ECBD5820}"/>
              </a:ext>
            </a:extLst>
          </p:cNvPr>
          <p:cNvPicPr/>
          <p:nvPr/>
        </p:nvPicPr>
        <p:blipFill rotWithShape="1">
          <a:blip r:embed="rId3">
            <a:extLst>
              <a:ext uri="{28A0092B-C50C-407E-A947-70E740481C1C}">
                <a14:useLocalDpi xmlns:a14="http://schemas.microsoft.com/office/drawing/2010/main" val="0"/>
              </a:ext>
            </a:extLst>
          </a:blip>
          <a:srcRect l="23950" t="23622" r="61435" b="50700"/>
          <a:stretch/>
        </p:blipFill>
        <p:spPr bwMode="auto">
          <a:xfrm>
            <a:off x="3419872" y="61702"/>
            <a:ext cx="1955837" cy="1988840"/>
          </a:xfrm>
          <a:prstGeom prst="rect">
            <a:avLst/>
          </a:prstGeom>
          <a:noFill/>
          <a:ln>
            <a:noFill/>
          </a:ln>
        </p:spPr>
      </p:pic>
    </p:spTree>
    <p:extLst>
      <p:ext uri="{BB962C8B-B14F-4D97-AF65-F5344CB8AC3E}">
        <p14:creationId xmlns:p14="http://schemas.microsoft.com/office/powerpoint/2010/main" val="3508697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7370A-4029-572C-28F0-7ED71E763C65}"/>
              </a:ext>
            </a:extLst>
          </p:cNvPr>
          <p:cNvSpPr>
            <a:spLocks noGrp="1"/>
          </p:cNvSpPr>
          <p:nvPr>
            <p:ph type="title"/>
          </p:nvPr>
        </p:nvSpPr>
        <p:spPr>
          <a:xfrm>
            <a:off x="4067945" y="764703"/>
            <a:ext cx="3384376" cy="5505861"/>
          </a:xfrm>
        </p:spPr>
        <p:txBody>
          <a:bodyPr>
            <a:normAutofit/>
          </a:bodyPr>
          <a:lstStyle/>
          <a:p>
            <a:r>
              <a:rPr lang="en-US" dirty="0"/>
              <a:t>Early blending.</a:t>
            </a:r>
            <a:br>
              <a:rPr lang="en-US" dirty="0"/>
            </a:br>
            <a:br>
              <a:rPr lang="en-US" dirty="0"/>
            </a:br>
            <a:r>
              <a:rPr lang="en-US" dirty="0"/>
              <a:t>Reading can happen anywhere. </a:t>
            </a:r>
            <a:br>
              <a:rPr lang="en-US" dirty="0"/>
            </a:br>
            <a:br>
              <a:rPr lang="en-US" dirty="0"/>
            </a:br>
            <a:r>
              <a:rPr lang="en-US" dirty="0"/>
              <a:t>Be creative!</a:t>
            </a:r>
            <a:br>
              <a:rPr lang="en-US" dirty="0"/>
            </a:br>
            <a:r>
              <a:rPr lang="en-US" dirty="0"/>
              <a:t>Make it fun!</a:t>
            </a:r>
          </a:p>
        </p:txBody>
      </p:sp>
      <p:pic>
        <p:nvPicPr>
          <p:cNvPr id="4" name="IMG_8266">
            <a:hlinkClick r:id="" action="ppaction://media"/>
            <a:extLst>
              <a:ext uri="{FF2B5EF4-FFF2-40B4-BE49-F238E27FC236}">
                <a16:creationId xmlns:a16="http://schemas.microsoft.com/office/drawing/2014/main" id="{BC59D12D-C53B-3A34-F740-3EDFAB48071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27584" y="764704"/>
            <a:ext cx="3096344" cy="5505861"/>
          </a:xfrm>
        </p:spPr>
      </p:pic>
    </p:spTree>
    <p:extLst>
      <p:ext uri="{BB962C8B-B14F-4D97-AF65-F5344CB8AC3E}">
        <p14:creationId xmlns:p14="http://schemas.microsoft.com/office/powerpoint/2010/main" val="180552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2905C0-06DD-4308-946C-3C20E83666F1}"/>
              </a:ext>
            </a:extLst>
          </p:cNvPr>
          <p:cNvSpPr txBox="1">
            <a:spLocks noChangeArrowheads="1"/>
          </p:cNvSpPr>
          <p:nvPr/>
        </p:nvSpPr>
        <p:spPr bwMode="auto">
          <a:xfrm>
            <a:off x="401638" y="49213"/>
            <a:ext cx="8229600" cy="11430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eaLnBrk="0" fontAlgn="base" hangingPunct="0">
              <a:spcBef>
                <a:spcPct val="0"/>
              </a:spcBef>
              <a:spcAft>
                <a:spcPct val="0"/>
              </a:spcAft>
              <a:defRPr sz="4400">
                <a:solidFill>
                  <a:schemeClr val="tx2"/>
                </a:solidFill>
                <a:latin typeface="Arial" pitchFamily="34" charset="0"/>
                <a:ea typeface="宋体" pitchFamily="2" charset="-122"/>
              </a:defRPr>
            </a:lvl6pPr>
            <a:lvl7pPr marL="914400" algn="ctr" rtl="0" eaLnBrk="0" fontAlgn="base" hangingPunct="0">
              <a:spcBef>
                <a:spcPct val="0"/>
              </a:spcBef>
              <a:spcAft>
                <a:spcPct val="0"/>
              </a:spcAft>
              <a:defRPr sz="4400">
                <a:solidFill>
                  <a:schemeClr val="tx2"/>
                </a:solidFill>
                <a:latin typeface="Arial" pitchFamily="34" charset="0"/>
                <a:ea typeface="宋体" pitchFamily="2" charset="-122"/>
              </a:defRPr>
            </a:lvl7pPr>
            <a:lvl8pPr marL="1371600" algn="ctr" rtl="0" eaLnBrk="0" fontAlgn="base" hangingPunct="0">
              <a:spcBef>
                <a:spcPct val="0"/>
              </a:spcBef>
              <a:spcAft>
                <a:spcPct val="0"/>
              </a:spcAft>
              <a:defRPr sz="4400">
                <a:solidFill>
                  <a:schemeClr val="tx2"/>
                </a:solidFill>
                <a:latin typeface="Arial" pitchFamily="34" charset="0"/>
                <a:ea typeface="宋体" pitchFamily="2" charset="-122"/>
              </a:defRPr>
            </a:lvl8pPr>
            <a:lvl9pPr marL="1828800" algn="ctr" rtl="0" eaLnBrk="0" fontAlgn="base" hangingPunct="0">
              <a:spcBef>
                <a:spcPct val="0"/>
              </a:spcBef>
              <a:spcAft>
                <a:spcPct val="0"/>
              </a:spcAft>
              <a:defRPr sz="4400">
                <a:solidFill>
                  <a:schemeClr val="tx2"/>
                </a:solidFill>
                <a:latin typeface="Arial" pitchFamily="34" charset="0"/>
                <a:ea typeface="宋体" pitchFamily="2" charset="-122"/>
              </a:defRPr>
            </a:lvl9pPr>
          </a:lstStyle>
          <a:p>
            <a:pPr eaLnBrk="1" hangingPunct="1">
              <a:buFontTx/>
              <a:buNone/>
              <a:defRPr/>
            </a:pPr>
            <a:endParaRPr lang="en-US" altLang="en-US" sz="3000" kern="0" dirty="0">
              <a:latin typeface="Tempus Sans ITC" panose="04020404030D07020202" pitchFamily="82" charset="0"/>
            </a:endParaRPr>
          </a:p>
        </p:txBody>
      </p:sp>
      <p:pic>
        <p:nvPicPr>
          <p:cNvPr id="15363" name="Picture 10">
            <a:extLst>
              <a:ext uri="{FF2B5EF4-FFF2-40B4-BE49-F238E27FC236}">
                <a16:creationId xmlns:a16="http://schemas.microsoft.com/office/drawing/2014/main" id="{11B1FC9D-6C05-45E7-93E3-B14331B490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242888"/>
            <a:ext cx="4619625" cy="632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eft Arrow 11">
            <a:extLst>
              <a:ext uri="{FF2B5EF4-FFF2-40B4-BE49-F238E27FC236}">
                <a16:creationId xmlns:a16="http://schemas.microsoft.com/office/drawing/2014/main" id="{B2C94BFA-20A6-49F0-B105-6DAAF0E5BC1C}"/>
              </a:ext>
            </a:extLst>
          </p:cNvPr>
          <p:cNvSpPr/>
          <p:nvPr/>
        </p:nvSpPr>
        <p:spPr>
          <a:xfrm>
            <a:off x="7138987" y="1201738"/>
            <a:ext cx="1768475" cy="1143000"/>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latin typeface="Comic Sans MS" panose="030F0702030302020204" pitchFamily="66" charset="0"/>
              </a:rPr>
              <a:t>Set 3 sounds </a:t>
            </a:r>
          </a:p>
        </p:txBody>
      </p:sp>
      <p:sp>
        <p:nvSpPr>
          <p:cNvPr id="13" name="Wave 12">
            <a:extLst>
              <a:ext uri="{FF2B5EF4-FFF2-40B4-BE49-F238E27FC236}">
                <a16:creationId xmlns:a16="http://schemas.microsoft.com/office/drawing/2014/main" id="{5AD7C638-33E4-43DD-82EC-BDD8C779BBBB}"/>
              </a:ext>
            </a:extLst>
          </p:cNvPr>
          <p:cNvSpPr/>
          <p:nvPr/>
        </p:nvSpPr>
        <p:spPr>
          <a:xfrm>
            <a:off x="249238" y="620713"/>
            <a:ext cx="2019300" cy="2376239"/>
          </a:xfrm>
          <a:prstGeom prst="wav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latin typeface="Comic Sans MS" panose="030F0702030302020204" pitchFamily="66" charset="0"/>
              </a:rPr>
              <a:t>When children are confident with set 1 and 2 sounds, they move onto Set 3.</a:t>
            </a:r>
          </a:p>
        </p:txBody>
      </p:sp>
      <p:sp>
        <p:nvSpPr>
          <p:cNvPr id="6" name="Rounded Rectangular Callout 5">
            <a:extLst>
              <a:ext uri="{FF2B5EF4-FFF2-40B4-BE49-F238E27FC236}">
                <a16:creationId xmlns:a16="http://schemas.microsoft.com/office/drawing/2014/main" id="{837ABDB4-69BA-4EEA-9E34-FAD9B2719FCD}"/>
              </a:ext>
            </a:extLst>
          </p:cNvPr>
          <p:cNvSpPr>
            <a:spLocks noChangeArrowheads="1"/>
          </p:cNvSpPr>
          <p:nvPr/>
        </p:nvSpPr>
        <p:spPr bwMode="auto">
          <a:xfrm>
            <a:off x="6588125" y="3213100"/>
            <a:ext cx="2305050" cy="1016000"/>
          </a:xfrm>
          <a:prstGeom prst="wedgeRoundRectCallout">
            <a:avLst>
              <a:gd name="adj1" fmla="val -63606"/>
              <a:gd name="adj2" fmla="val 60676"/>
              <a:gd name="adj3" fmla="val 16667"/>
            </a:avLst>
          </a:prstGeom>
          <a:solidFill>
            <a:srgbClr val="FFFF00"/>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32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GB" altLang="en-US" sz="1800" dirty="0">
                <a:latin typeface="Comic Sans MS" panose="030F0702030302020204" pitchFamily="66" charset="0"/>
              </a:rPr>
              <a:t>Split digraphs.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3020DBC-5451-49ED-A952-5375276F26C0}"/>
              </a:ext>
            </a:extLst>
          </p:cNvPr>
          <p:cNvSpPr txBox="1">
            <a:spLocks noChangeArrowheads="1"/>
          </p:cNvSpPr>
          <p:nvPr/>
        </p:nvSpPr>
        <p:spPr>
          <a:xfrm>
            <a:off x="179388" y="333375"/>
            <a:ext cx="8229600" cy="7921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eaLnBrk="0" fontAlgn="base" hangingPunct="0">
              <a:spcBef>
                <a:spcPct val="0"/>
              </a:spcBef>
              <a:spcAft>
                <a:spcPct val="0"/>
              </a:spcAft>
              <a:defRPr sz="4400">
                <a:solidFill>
                  <a:schemeClr val="tx2"/>
                </a:solidFill>
                <a:latin typeface="Arial" pitchFamily="34" charset="0"/>
                <a:ea typeface="宋体" pitchFamily="2" charset="-122"/>
              </a:defRPr>
            </a:lvl6pPr>
            <a:lvl7pPr marL="914400" algn="ctr" rtl="0" eaLnBrk="0" fontAlgn="base" hangingPunct="0">
              <a:spcBef>
                <a:spcPct val="0"/>
              </a:spcBef>
              <a:spcAft>
                <a:spcPct val="0"/>
              </a:spcAft>
              <a:defRPr sz="4400">
                <a:solidFill>
                  <a:schemeClr val="tx2"/>
                </a:solidFill>
                <a:latin typeface="Arial" pitchFamily="34" charset="0"/>
                <a:ea typeface="宋体" pitchFamily="2" charset="-122"/>
              </a:defRPr>
            </a:lvl7pPr>
            <a:lvl8pPr marL="1371600" algn="ctr" rtl="0" eaLnBrk="0" fontAlgn="base" hangingPunct="0">
              <a:spcBef>
                <a:spcPct val="0"/>
              </a:spcBef>
              <a:spcAft>
                <a:spcPct val="0"/>
              </a:spcAft>
              <a:defRPr sz="4400">
                <a:solidFill>
                  <a:schemeClr val="tx2"/>
                </a:solidFill>
                <a:latin typeface="Arial" pitchFamily="34" charset="0"/>
                <a:ea typeface="宋体" pitchFamily="2" charset="-122"/>
              </a:defRPr>
            </a:lvl8pPr>
            <a:lvl9pPr marL="1828800" algn="ctr" rtl="0" eaLnBrk="0" fontAlgn="base" hangingPunct="0">
              <a:spcBef>
                <a:spcPct val="0"/>
              </a:spcBef>
              <a:spcAft>
                <a:spcPct val="0"/>
              </a:spcAft>
              <a:defRPr sz="4400">
                <a:solidFill>
                  <a:schemeClr val="tx2"/>
                </a:solidFill>
                <a:latin typeface="Arial" pitchFamily="34" charset="0"/>
                <a:ea typeface="宋体" pitchFamily="2" charset="-122"/>
              </a:defRPr>
            </a:lvl9pPr>
          </a:lstStyle>
          <a:p>
            <a:pPr eaLnBrk="1" hangingPunct="1">
              <a:buFontTx/>
              <a:buNone/>
              <a:defRPr/>
            </a:pPr>
            <a:r>
              <a:rPr lang="en-US" altLang="en-US" sz="3500" kern="0" dirty="0">
                <a:solidFill>
                  <a:schemeClr val="tx1"/>
                </a:solidFill>
                <a:latin typeface="Comic Sans MS" panose="030F0702030302020204" pitchFamily="66" charset="0"/>
              </a:rPr>
              <a:t>RWI techniques…some of the things you may hear about!</a:t>
            </a:r>
          </a:p>
          <a:p>
            <a:pPr eaLnBrk="1" hangingPunct="1">
              <a:buFontTx/>
              <a:buNone/>
              <a:defRPr/>
            </a:pPr>
            <a:endParaRPr lang="en-US" altLang="en-US" sz="3500" kern="0" dirty="0">
              <a:latin typeface="Tempus Sans ITC" panose="04020404030D07020202" pitchFamily="82" charset="0"/>
            </a:endParaRPr>
          </a:p>
          <a:p>
            <a:pPr eaLnBrk="1" hangingPunct="1">
              <a:buFontTx/>
              <a:buNone/>
              <a:defRPr/>
            </a:pPr>
            <a:endParaRPr lang="en-US" altLang="en-US" sz="3500" kern="0" dirty="0">
              <a:latin typeface="Tempus Sans ITC" panose="04020404030D07020202" pitchFamily="82" charset="0"/>
            </a:endParaRPr>
          </a:p>
        </p:txBody>
      </p:sp>
      <p:sp>
        <p:nvSpPr>
          <p:cNvPr id="4" name="Flowchart: Alternate Process 3">
            <a:extLst>
              <a:ext uri="{FF2B5EF4-FFF2-40B4-BE49-F238E27FC236}">
                <a16:creationId xmlns:a16="http://schemas.microsoft.com/office/drawing/2014/main" id="{FBB298EE-CA8E-4B64-B31E-0FE86F7C07EB}"/>
              </a:ext>
            </a:extLst>
          </p:cNvPr>
          <p:cNvSpPr/>
          <p:nvPr/>
        </p:nvSpPr>
        <p:spPr bwMode="auto">
          <a:xfrm>
            <a:off x="0" y="1630452"/>
            <a:ext cx="3038565" cy="3023709"/>
          </a:xfrm>
          <a:prstGeom prst="flowChartAlternateProcess">
            <a:avLst/>
          </a:prstGeom>
          <a:solidFill>
            <a:schemeClr val="bg1"/>
          </a:solidFill>
          <a:ln w="9525" cap="flat" cmpd="sng" algn="ctr">
            <a:solidFill>
              <a:schemeClr val="tx1"/>
            </a:solidFill>
            <a:prstDash val="solid"/>
            <a:round/>
            <a:headEnd type="none" w="med" len="med"/>
            <a:tailEnd type="none" w="med" len="med"/>
          </a:ln>
          <a:effectLst/>
        </p:spPr>
        <p:txBody>
          <a:bodyPr lIns="91440" tIns="45720" rIns="91440" bIns="45720" anchor="t"/>
          <a:lstStyle/>
          <a:p>
            <a:pPr algn="ctr">
              <a:buFont typeface="Arial" charset="0"/>
              <a:buNone/>
              <a:defRPr/>
            </a:pPr>
            <a:r>
              <a:rPr lang="en-US" altLang="en-US" kern="0" dirty="0">
                <a:solidFill>
                  <a:srgbClr val="FF0000"/>
                </a:solidFill>
                <a:latin typeface="Comic Sans MS" panose="030F0702030302020204" pitchFamily="66" charset="0"/>
              </a:rPr>
              <a:t>Praise, praise </a:t>
            </a:r>
            <a:r>
              <a:rPr lang="en-US" altLang="en-US" kern="0" dirty="0" err="1">
                <a:solidFill>
                  <a:srgbClr val="FF0000"/>
                </a:solidFill>
                <a:latin typeface="Comic Sans MS" panose="030F0702030302020204" pitchFamily="66" charset="0"/>
              </a:rPr>
              <a:t>praise</a:t>
            </a:r>
            <a:r>
              <a:rPr lang="en-US" altLang="en-US" kern="0" dirty="0">
                <a:solidFill>
                  <a:srgbClr val="FF0000"/>
                </a:solidFill>
                <a:latin typeface="Comic Sans MS" panose="030F0702030302020204" pitchFamily="66" charset="0"/>
              </a:rPr>
              <a:t>…</a:t>
            </a:r>
          </a:p>
          <a:p>
            <a:pPr>
              <a:buFont typeface="Arial" charset="0"/>
              <a:buNone/>
              <a:defRPr/>
            </a:pPr>
            <a:endParaRPr lang="en-US" altLang="en-US" kern="0" dirty="0">
              <a:latin typeface="Comic Sans MS" panose="030F0702030302020204" pitchFamily="66" charset="0"/>
            </a:endParaRPr>
          </a:p>
          <a:p>
            <a:pPr>
              <a:buFont typeface="Arial" charset="0"/>
              <a:buNone/>
              <a:defRPr/>
            </a:pPr>
            <a:r>
              <a:rPr lang="en-US" altLang="en-US" kern="0" dirty="0">
                <a:latin typeface="Comic Sans MS" panose="030F0702030302020204" pitchFamily="66" charset="0"/>
              </a:rPr>
              <a:t>1, 2, 3 well done me!</a:t>
            </a:r>
          </a:p>
          <a:p>
            <a:pPr>
              <a:buFont typeface="Arial" charset="0"/>
              <a:buNone/>
              <a:defRPr/>
            </a:pPr>
            <a:r>
              <a:rPr lang="en-US" altLang="en-US" kern="0" dirty="0">
                <a:latin typeface="Comic Sans MS" panose="030F0702030302020204" pitchFamily="66" charset="0"/>
              </a:rPr>
              <a:t>A round of a claws. </a:t>
            </a:r>
            <a:br>
              <a:rPr lang="en-US" altLang="en-US" kern="0" dirty="0">
                <a:latin typeface="Comic Sans MS" panose="030F0702030302020204" pitchFamily="66" charset="0"/>
              </a:rPr>
            </a:br>
            <a:r>
              <a:rPr lang="en-US" altLang="en-US" kern="0" dirty="0">
                <a:latin typeface="Comic Sans MS" panose="030F0702030302020204" pitchFamily="66" charset="0"/>
              </a:rPr>
              <a:t>Marshmallow clap. </a:t>
            </a:r>
          </a:p>
          <a:p>
            <a:pPr>
              <a:buFont typeface="Arial" charset="0"/>
              <a:buNone/>
              <a:defRPr/>
            </a:pPr>
            <a:r>
              <a:rPr lang="en-US" altLang="en-US" kern="0" dirty="0">
                <a:latin typeface="Comic Sans MS"/>
              </a:rPr>
              <a:t>Firework</a:t>
            </a:r>
          </a:p>
          <a:p>
            <a:pPr>
              <a:buFont typeface="Arial" charset="0"/>
              <a:buNone/>
              <a:defRPr/>
            </a:pPr>
            <a:endParaRPr lang="en-US" altLang="en-US" kern="0" dirty="0">
              <a:latin typeface="Tempus Sans ITC" panose="04020404030D07020202" pitchFamily="82" charset="0"/>
              <a:cs typeface="+mn-cs"/>
            </a:endParaRPr>
          </a:p>
          <a:p>
            <a:pPr>
              <a:buFont typeface="Arial" charset="0"/>
              <a:buNone/>
              <a:defRPr/>
            </a:pPr>
            <a:endParaRPr lang="en-US" altLang="en-US" kern="0" dirty="0">
              <a:latin typeface="Tempus Sans ITC" panose="04020404030D07020202" pitchFamily="82" charset="0"/>
              <a:cs typeface="+mn-cs"/>
            </a:endParaRPr>
          </a:p>
          <a:p>
            <a:pPr>
              <a:buFont typeface="Arial" charset="0"/>
              <a:buNone/>
              <a:defRPr/>
            </a:pPr>
            <a:endParaRPr lang="en-US" altLang="en-US" kern="0" dirty="0">
              <a:latin typeface="Tempus Sans ITC" panose="04020404030D07020202" pitchFamily="82" charset="0"/>
              <a:cs typeface="+mn-cs"/>
            </a:endParaRPr>
          </a:p>
          <a:p>
            <a:pPr>
              <a:buFont typeface="Arial" charset="0"/>
              <a:defRPr/>
            </a:pPr>
            <a:endParaRPr lang="en-US" altLang="en-US" kern="0" dirty="0">
              <a:latin typeface="Tempus Sans ITC" panose="04020404030D07020202" pitchFamily="82" charset="0"/>
            </a:endParaRPr>
          </a:p>
          <a:p>
            <a:pPr>
              <a:defRPr/>
            </a:pPr>
            <a:endParaRPr lang="en-GB" dirty="0"/>
          </a:p>
        </p:txBody>
      </p:sp>
      <p:pic>
        <p:nvPicPr>
          <p:cNvPr id="19461" name="Picture 5" descr="Image result for marshmallow clipart">
            <a:extLst>
              <a:ext uri="{FF2B5EF4-FFF2-40B4-BE49-F238E27FC236}">
                <a16:creationId xmlns:a16="http://schemas.microsoft.com/office/drawing/2014/main" id="{E91B55F1-0FA9-46F1-BB35-8F5E184CF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3840"/>
          <a:stretch>
            <a:fillRect/>
          </a:stretch>
        </p:blipFill>
        <p:spPr bwMode="auto">
          <a:xfrm>
            <a:off x="179388" y="3624264"/>
            <a:ext cx="822735" cy="76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7">
            <a:extLst>
              <a:ext uri="{FF2B5EF4-FFF2-40B4-BE49-F238E27FC236}">
                <a16:creationId xmlns:a16="http://schemas.microsoft.com/office/drawing/2014/main" id="{9982A8EA-EB0A-4975-90B3-0077EDC10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7283" y="3601368"/>
            <a:ext cx="131603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AutoShape 9">
            <a:extLst>
              <a:ext uri="{FF2B5EF4-FFF2-40B4-BE49-F238E27FC236}">
                <a16:creationId xmlns:a16="http://schemas.microsoft.com/office/drawing/2014/main" id="{096B9DB6-5009-45D7-9FE9-49B6215DBB60}"/>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32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en-GB" altLang="en-US" sz="1800"/>
          </a:p>
        </p:txBody>
      </p:sp>
      <p:sp>
        <p:nvSpPr>
          <p:cNvPr id="19464" name="AutoShape 11">
            <a:extLst>
              <a:ext uri="{FF2B5EF4-FFF2-40B4-BE49-F238E27FC236}">
                <a16:creationId xmlns:a16="http://schemas.microsoft.com/office/drawing/2014/main" id="{2DBE0A1D-5063-4A0C-9978-76D857EB9279}"/>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32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en-GB" altLang="en-US" sz="1800"/>
          </a:p>
        </p:txBody>
      </p:sp>
      <p:sp>
        <p:nvSpPr>
          <p:cNvPr id="19465" name="AutoShape 13">
            <a:extLst>
              <a:ext uri="{FF2B5EF4-FFF2-40B4-BE49-F238E27FC236}">
                <a16:creationId xmlns:a16="http://schemas.microsoft.com/office/drawing/2014/main" id="{A2BE9E93-0A68-47EF-81A4-17A2E40DF1DD}"/>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32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en-GB" altLang="en-US" sz="1800"/>
          </a:p>
        </p:txBody>
      </p:sp>
      <p:sp>
        <p:nvSpPr>
          <p:cNvPr id="12" name="Flowchart: Alternate Process 11">
            <a:extLst>
              <a:ext uri="{FF2B5EF4-FFF2-40B4-BE49-F238E27FC236}">
                <a16:creationId xmlns:a16="http://schemas.microsoft.com/office/drawing/2014/main" id="{525E7673-1856-4D66-8CA6-8FF5EDE3579A}"/>
              </a:ext>
            </a:extLst>
          </p:cNvPr>
          <p:cNvSpPr/>
          <p:nvPr/>
        </p:nvSpPr>
        <p:spPr bwMode="auto">
          <a:xfrm>
            <a:off x="3041846" y="1613604"/>
            <a:ext cx="3067319" cy="3023708"/>
          </a:xfrm>
          <a:prstGeom prst="flowChartAlternateProcess">
            <a:avLst/>
          </a:prstGeom>
          <a:solidFill>
            <a:schemeClr val="bg1"/>
          </a:solidFill>
          <a:ln w="9525" cap="flat" cmpd="sng" algn="ctr">
            <a:solidFill>
              <a:schemeClr val="tx1"/>
            </a:solidFill>
            <a:prstDash val="solid"/>
            <a:round/>
            <a:headEnd type="none" w="med" len="med"/>
            <a:tailEnd type="none" w="med" len="med"/>
          </a:ln>
          <a:effectLst/>
        </p:spPr>
        <p:txBody>
          <a:bodyPr/>
          <a:lstStyle/>
          <a:p>
            <a:pPr algn="ctr">
              <a:buFont typeface="Arial" charset="0"/>
              <a:buNone/>
              <a:defRPr/>
            </a:pPr>
            <a:r>
              <a:rPr lang="en-US" altLang="en-US" kern="0" dirty="0">
                <a:solidFill>
                  <a:srgbClr val="FF0000"/>
                </a:solidFill>
                <a:latin typeface="Comic Sans MS" panose="030F0702030302020204" pitchFamily="66" charset="0"/>
              </a:rPr>
              <a:t>Positivity and passion…</a:t>
            </a:r>
          </a:p>
          <a:p>
            <a:pPr algn="ctr">
              <a:buFont typeface="Arial" charset="0"/>
              <a:buNone/>
              <a:defRPr/>
            </a:pPr>
            <a:endParaRPr lang="en-US" altLang="en-US" kern="0" dirty="0">
              <a:solidFill>
                <a:srgbClr val="FF0000"/>
              </a:solidFill>
              <a:latin typeface="Comic Sans MS" panose="030F0702030302020204" pitchFamily="66" charset="0"/>
            </a:endParaRPr>
          </a:p>
          <a:p>
            <a:pPr>
              <a:buFont typeface="Arial" charset="0"/>
              <a:buNone/>
              <a:defRPr/>
            </a:pPr>
            <a:r>
              <a:rPr lang="en-US" altLang="en-US" kern="0" dirty="0">
                <a:latin typeface="Comic Sans MS" panose="030F0702030302020204" pitchFamily="66" charset="0"/>
                <a:cs typeface="Arial" charset="0"/>
              </a:rPr>
              <a:t>All of us want all of the children to do very well, to enjoy and to achieve!</a:t>
            </a:r>
          </a:p>
          <a:p>
            <a:pPr>
              <a:buFont typeface="Arial" charset="0"/>
              <a:buNone/>
              <a:defRPr/>
            </a:pPr>
            <a:endParaRPr lang="en-US" altLang="en-US" kern="0" dirty="0">
              <a:solidFill>
                <a:srgbClr val="FF0000"/>
              </a:solidFill>
              <a:latin typeface="Tempus Sans ITC" panose="04020404030D07020202" pitchFamily="82" charset="0"/>
              <a:cs typeface="+mn-cs"/>
            </a:endParaRPr>
          </a:p>
          <a:p>
            <a:pPr>
              <a:buFont typeface="Arial" charset="0"/>
              <a:buNone/>
              <a:defRPr/>
            </a:pPr>
            <a:endParaRPr lang="en-US" altLang="en-US" kern="0" dirty="0">
              <a:latin typeface="Tempus Sans ITC" panose="04020404030D07020202" pitchFamily="82" charset="0"/>
              <a:cs typeface="+mn-cs"/>
            </a:endParaRPr>
          </a:p>
          <a:p>
            <a:pPr>
              <a:buFont typeface="Arial" charset="0"/>
              <a:buNone/>
              <a:defRPr/>
            </a:pPr>
            <a:endParaRPr lang="en-US" altLang="en-US" kern="0" dirty="0">
              <a:latin typeface="Tempus Sans ITC" panose="04020404030D07020202" pitchFamily="82" charset="0"/>
              <a:cs typeface="+mn-cs"/>
            </a:endParaRPr>
          </a:p>
          <a:p>
            <a:pPr>
              <a:buFont typeface="Arial" charset="0"/>
              <a:buNone/>
              <a:defRPr/>
            </a:pPr>
            <a:endParaRPr lang="en-US" altLang="en-US" kern="0" dirty="0">
              <a:latin typeface="Tempus Sans ITC" panose="04020404030D07020202" pitchFamily="82" charset="0"/>
              <a:cs typeface="+mn-cs"/>
            </a:endParaRPr>
          </a:p>
          <a:p>
            <a:pPr>
              <a:buFont typeface="Arial" charset="0"/>
              <a:buNone/>
              <a:defRPr/>
            </a:pPr>
            <a:endParaRPr lang="en-US" altLang="en-US" kern="0" dirty="0">
              <a:latin typeface="Tempus Sans ITC" panose="04020404030D07020202" pitchFamily="82" charset="0"/>
              <a:cs typeface="+mn-cs"/>
            </a:endParaRPr>
          </a:p>
          <a:p>
            <a:pPr>
              <a:buFont typeface="Arial" charset="0"/>
              <a:buNone/>
              <a:defRPr/>
            </a:pPr>
            <a:endParaRPr lang="en-US" altLang="en-US" kern="0" dirty="0">
              <a:latin typeface="Tempus Sans ITC" panose="04020404030D07020202" pitchFamily="82" charset="0"/>
              <a:cs typeface="+mn-cs"/>
            </a:endParaRPr>
          </a:p>
          <a:p>
            <a:pPr>
              <a:defRPr/>
            </a:pPr>
            <a:endParaRPr lang="en-GB" dirty="0"/>
          </a:p>
        </p:txBody>
      </p:sp>
      <p:sp>
        <p:nvSpPr>
          <p:cNvPr id="13" name="Flowchart: Alternate Process 12">
            <a:extLst>
              <a:ext uri="{FF2B5EF4-FFF2-40B4-BE49-F238E27FC236}">
                <a16:creationId xmlns:a16="http://schemas.microsoft.com/office/drawing/2014/main" id="{1AEA3353-6DE4-453A-B4E9-9878D5150EDD}"/>
              </a:ext>
            </a:extLst>
          </p:cNvPr>
          <p:cNvSpPr/>
          <p:nvPr/>
        </p:nvSpPr>
        <p:spPr bwMode="auto">
          <a:xfrm>
            <a:off x="6105437" y="1628390"/>
            <a:ext cx="3110002" cy="2937444"/>
          </a:xfrm>
          <a:prstGeom prst="flowChartAlternateProcess">
            <a:avLst/>
          </a:prstGeom>
          <a:solidFill>
            <a:schemeClr val="bg1"/>
          </a:solidFill>
          <a:ln w="9525" cap="flat" cmpd="sng" algn="ctr">
            <a:solidFill>
              <a:schemeClr val="tx1"/>
            </a:solidFill>
            <a:prstDash val="solid"/>
            <a:round/>
            <a:headEnd type="none" w="med" len="med"/>
            <a:tailEnd type="none" w="med" len="med"/>
          </a:ln>
          <a:effectLst/>
        </p:spPr>
        <p:txBody>
          <a:bodyPr lIns="91440" tIns="45720" rIns="91440" bIns="45720" anchor="t"/>
          <a:lstStyle/>
          <a:p>
            <a:pPr algn="ctr">
              <a:buFont typeface="Arial" charset="0"/>
              <a:buNone/>
              <a:defRPr/>
            </a:pPr>
            <a:r>
              <a:rPr lang="en-US" altLang="en-US" kern="0" dirty="0">
                <a:solidFill>
                  <a:srgbClr val="FF0000"/>
                </a:solidFill>
                <a:latin typeface="Comic Sans MS" panose="030F0702030302020204" pitchFamily="66" charset="0"/>
              </a:rPr>
              <a:t>Participation…</a:t>
            </a:r>
            <a:br>
              <a:rPr lang="en-US" altLang="en-US" kern="0" dirty="0">
                <a:solidFill>
                  <a:srgbClr val="FF0000"/>
                </a:solidFill>
                <a:latin typeface="Comic Sans MS" panose="030F0702030302020204" pitchFamily="66" charset="0"/>
              </a:rPr>
            </a:br>
            <a:endParaRPr lang="en-US" altLang="en-US" kern="0" dirty="0">
              <a:latin typeface="Comic Sans MS" panose="030F0702030302020204" pitchFamily="66" charset="0"/>
            </a:endParaRPr>
          </a:p>
          <a:p>
            <a:pPr>
              <a:buFont typeface="Arial" charset="0"/>
              <a:buNone/>
              <a:defRPr/>
            </a:pPr>
            <a:r>
              <a:rPr lang="en-US" altLang="en-US" kern="0" dirty="0">
                <a:latin typeface="Comic Sans MS" panose="030F0702030302020204" pitchFamily="66" charset="0"/>
              </a:rPr>
              <a:t>MTYT</a:t>
            </a:r>
          </a:p>
          <a:p>
            <a:pPr>
              <a:buFont typeface="Arial" charset="0"/>
              <a:buNone/>
              <a:defRPr/>
            </a:pPr>
            <a:r>
              <a:rPr lang="en-US" altLang="en-US" kern="0" dirty="0">
                <a:latin typeface="Comic Sans MS" panose="030F0702030302020204" pitchFamily="66" charset="0"/>
              </a:rPr>
              <a:t>TTYP</a:t>
            </a:r>
          </a:p>
          <a:p>
            <a:pPr>
              <a:buFont typeface="Arial" charset="0"/>
              <a:buNone/>
              <a:defRPr/>
            </a:pPr>
            <a:r>
              <a:rPr lang="en-US" altLang="en-US" kern="0" dirty="0">
                <a:latin typeface="Comic Sans MS" panose="030F0702030302020204" pitchFamily="66" charset="0"/>
              </a:rPr>
              <a:t>Fred fingers </a:t>
            </a:r>
          </a:p>
          <a:p>
            <a:pPr>
              <a:defRPr/>
            </a:pPr>
            <a:r>
              <a:rPr lang="en-US" altLang="en-US" kern="0" dirty="0">
                <a:latin typeface="Comic Sans MS"/>
              </a:rPr>
              <a:t>Magic pens – what </a:t>
            </a:r>
            <a:r>
              <a:rPr lang="en-US" altLang="en-US" kern="0" dirty="0" err="1">
                <a:latin typeface="Comic Sans MS"/>
              </a:rPr>
              <a:t>colour</a:t>
            </a:r>
            <a:r>
              <a:rPr lang="en-US" altLang="en-US" kern="0" dirty="0">
                <a:latin typeface="Comic Sans MS"/>
              </a:rPr>
              <a:t> ink </a:t>
            </a:r>
            <a:endParaRPr lang="en-US" altLang="en-US" kern="0" dirty="0">
              <a:latin typeface="Comic Sans MS" panose="030F0702030302020204" pitchFamily="66" charset="0"/>
            </a:endParaRPr>
          </a:p>
          <a:p>
            <a:pPr>
              <a:buFont typeface="Arial" charset="0"/>
              <a:buNone/>
              <a:defRPr/>
            </a:pPr>
            <a:endParaRPr lang="en-US" altLang="en-US" kern="0" dirty="0">
              <a:latin typeface="Tempus Sans ITC" panose="04020404030D07020202" pitchFamily="82" charset="0"/>
              <a:cs typeface="+mn-cs"/>
            </a:endParaRPr>
          </a:p>
          <a:p>
            <a:pPr>
              <a:buFont typeface="Arial" charset="0"/>
              <a:buNone/>
              <a:defRPr/>
            </a:pPr>
            <a:endParaRPr lang="en-US" altLang="en-US" kern="0" dirty="0">
              <a:latin typeface="Tempus Sans ITC" panose="04020404030D07020202" pitchFamily="82" charset="0"/>
              <a:cs typeface="+mn-cs"/>
            </a:endParaRPr>
          </a:p>
          <a:p>
            <a:pPr>
              <a:buFont typeface="Arial" charset="0"/>
              <a:buNone/>
              <a:defRPr/>
            </a:pPr>
            <a:endParaRPr lang="en-US" altLang="en-US" kern="0" dirty="0">
              <a:latin typeface="Tempus Sans ITC" panose="04020404030D07020202" pitchFamily="82" charset="0"/>
              <a:cs typeface="+mn-cs"/>
            </a:endParaRP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1000"/>
                                        <p:tgtEl>
                                          <p:spTgt spid="4"/>
                                        </p:tgtEl>
                                      </p:cBhvr>
                                    </p:animEffect>
                                  </p:childTnLst>
                                </p:cTn>
                              </p:par>
                              <p:par>
                                <p:cTn id="8" presetID="13" presetClass="entr" presetSubtype="16" fill="hold" nodeType="withEffect">
                                  <p:stCondLst>
                                    <p:cond delay="0"/>
                                  </p:stCondLst>
                                  <p:childTnLst>
                                    <p:set>
                                      <p:cBhvr>
                                        <p:cTn id="9" dur="1" fill="hold">
                                          <p:stCondLst>
                                            <p:cond delay="0"/>
                                          </p:stCondLst>
                                        </p:cTn>
                                        <p:tgtEl>
                                          <p:spTgt spid="19461"/>
                                        </p:tgtEl>
                                        <p:attrNameLst>
                                          <p:attrName>style.visibility</p:attrName>
                                        </p:attrNameLst>
                                      </p:cBhvr>
                                      <p:to>
                                        <p:strVal val="visible"/>
                                      </p:to>
                                    </p:set>
                                    <p:animEffect transition="in" filter="plus(in)">
                                      <p:cBhvr>
                                        <p:cTn id="10" dur="1000"/>
                                        <p:tgtEl>
                                          <p:spTgt spid="19461"/>
                                        </p:tgtEl>
                                      </p:cBhvr>
                                    </p:animEffect>
                                  </p:childTnLst>
                                </p:cTn>
                              </p:par>
                              <p:par>
                                <p:cTn id="11" presetID="13" presetClass="entr" presetSubtype="16" fill="hold" nodeType="withEffect">
                                  <p:stCondLst>
                                    <p:cond delay="0"/>
                                  </p:stCondLst>
                                  <p:childTnLst>
                                    <p:set>
                                      <p:cBhvr>
                                        <p:cTn id="12" dur="1" fill="hold">
                                          <p:stCondLst>
                                            <p:cond delay="0"/>
                                          </p:stCondLst>
                                        </p:cTn>
                                        <p:tgtEl>
                                          <p:spTgt spid="19462"/>
                                        </p:tgtEl>
                                        <p:attrNameLst>
                                          <p:attrName>style.visibility</p:attrName>
                                        </p:attrNameLst>
                                      </p:cBhvr>
                                      <p:to>
                                        <p:strVal val="visible"/>
                                      </p:to>
                                    </p:set>
                                    <p:animEffect transition="in" filter="plus(in)">
                                      <p:cBhvr>
                                        <p:cTn id="13" dur="1000"/>
                                        <p:tgtEl>
                                          <p:spTgt spid="1946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plus(in)">
                                      <p:cBhvr>
                                        <p:cTn id="18" dur="1000"/>
                                        <p:tgtEl>
                                          <p:spTgt spid="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3"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plus(in)">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F47917-B390-4D1E-91AA-23AB18B449A6}"/>
              </a:ext>
            </a:extLst>
          </p:cNvPr>
          <p:cNvSpPr/>
          <p:nvPr/>
        </p:nvSpPr>
        <p:spPr>
          <a:xfrm>
            <a:off x="5076825" y="3633788"/>
            <a:ext cx="3887788" cy="3140075"/>
          </a:xfrm>
          <a:prstGeom prst="rect">
            <a:avLst/>
          </a:prstGeom>
          <a:solidFill>
            <a:schemeClr val="bg1"/>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US" u="sng" dirty="0" err="1">
                <a:latin typeface="Comic Sans MS" panose="030F0702030302020204" pitchFamily="66" charset="0"/>
              </a:rPr>
              <a:t>Practise</a:t>
            </a:r>
            <a:r>
              <a:rPr lang="en-US" u="sng" dirty="0">
                <a:latin typeface="Comic Sans MS" panose="030F0702030302020204" pitchFamily="66" charset="0"/>
              </a:rPr>
              <a:t> pronouncing the sounds…</a:t>
            </a:r>
          </a:p>
          <a:p>
            <a:pPr>
              <a:defRPr/>
            </a:pPr>
            <a:endParaRPr lang="en-US" dirty="0">
              <a:latin typeface="Comic Sans MS" panose="030F0702030302020204" pitchFamily="66" charset="0"/>
            </a:endParaRPr>
          </a:p>
          <a:p>
            <a:pPr algn="ctr">
              <a:defRPr/>
            </a:pPr>
            <a:r>
              <a:rPr lang="en-US" dirty="0">
                <a:latin typeface="Comic Sans MS" panose="030F0702030302020204" pitchFamily="66" charset="0"/>
              </a:rPr>
              <a:t>Remember no ‘</a:t>
            </a:r>
            <a:r>
              <a:rPr lang="en-US" dirty="0" err="1">
                <a:latin typeface="Comic Sans MS" panose="030F0702030302020204" pitchFamily="66" charset="0"/>
              </a:rPr>
              <a:t>fuh</a:t>
            </a:r>
            <a:r>
              <a:rPr lang="en-US" dirty="0">
                <a:latin typeface="Comic Sans MS" panose="030F0702030302020204" pitchFamily="66" charset="0"/>
              </a:rPr>
              <a:t>’ and ‘</a:t>
            </a:r>
            <a:r>
              <a:rPr lang="en-US" dirty="0" err="1">
                <a:latin typeface="Comic Sans MS" panose="030F0702030302020204" pitchFamily="66" charset="0"/>
              </a:rPr>
              <a:t>luh</a:t>
            </a:r>
            <a:r>
              <a:rPr lang="en-US" dirty="0">
                <a:latin typeface="Comic Sans MS" panose="030F0702030302020204" pitchFamily="66" charset="0"/>
              </a:rPr>
              <a:t>’!</a:t>
            </a:r>
          </a:p>
          <a:p>
            <a:pPr algn="ctr">
              <a:defRPr/>
            </a:pPr>
            <a:endParaRPr lang="en-US" dirty="0">
              <a:latin typeface="Tempus Sans ITC" panose="04020404030D07020202" pitchFamily="82" charset="0"/>
            </a:endParaRPr>
          </a:p>
          <a:p>
            <a:pPr algn="ctr">
              <a:defRPr/>
            </a:pPr>
            <a:endParaRPr lang="en-US" dirty="0">
              <a:latin typeface="Tempus Sans ITC" panose="04020404030D07020202" pitchFamily="82" charset="0"/>
            </a:endParaRPr>
          </a:p>
          <a:p>
            <a:pPr algn="ctr">
              <a:defRPr/>
            </a:pPr>
            <a:endParaRPr lang="en-US" dirty="0">
              <a:latin typeface="Tempus Sans ITC" panose="04020404030D07020202" pitchFamily="82" charset="0"/>
            </a:endParaRPr>
          </a:p>
          <a:p>
            <a:pPr algn="ctr">
              <a:defRPr/>
            </a:pPr>
            <a:endParaRPr lang="en-US" dirty="0">
              <a:latin typeface="Tempus Sans ITC" panose="04020404030D07020202" pitchFamily="82" charset="0"/>
            </a:endParaRPr>
          </a:p>
          <a:p>
            <a:pPr algn="ctr">
              <a:defRPr/>
            </a:pPr>
            <a:endParaRPr lang="en-US" dirty="0">
              <a:latin typeface="Tempus Sans ITC" panose="04020404030D07020202" pitchFamily="82" charset="0"/>
            </a:endParaRPr>
          </a:p>
          <a:p>
            <a:pPr algn="ctr">
              <a:defRPr/>
            </a:pPr>
            <a:endParaRPr lang="en-US" dirty="0">
              <a:latin typeface="Tempus Sans ITC" panose="04020404030D07020202" pitchFamily="82" charset="0"/>
            </a:endParaRPr>
          </a:p>
          <a:p>
            <a:pPr algn="ctr">
              <a:defRPr/>
            </a:pPr>
            <a:endParaRPr lang="en-US" dirty="0">
              <a:latin typeface="Tempus Sans ITC" panose="04020404030D07020202" pitchFamily="82" charset="0"/>
            </a:endParaRPr>
          </a:p>
          <a:p>
            <a:pPr algn="ctr">
              <a:defRPr/>
            </a:pPr>
            <a:endParaRPr lang="en-US" dirty="0">
              <a:latin typeface="Tempus Sans ITC" panose="04020404030D07020202" pitchFamily="82" charset="0"/>
            </a:endParaRPr>
          </a:p>
        </p:txBody>
      </p:sp>
      <p:sp>
        <p:nvSpPr>
          <p:cNvPr id="4" name="Rectangle 3">
            <a:extLst>
              <a:ext uri="{FF2B5EF4-FFF2-40B4-BE49-F238E27FC236}">
                <a16:creationId xmlns:a16="http://schemas.microsoft.com/office/drawing/2014/main" id="{295D6120-9EEA-471F-B776-A3DA0B828427}"/>
              </a:ext>
            </a:extLst>
          </p:cNvPr>
          <p:cNvSpPr txBox="1">
            <a:spLocks noChangeArrowheads="1"/>
          </p:cNvSpPr>
          <p:nvPr/>
        </p:nvSpPr>
        <p:spPr bwMode="auto">
          <a:xfrm>
            <a:off x="401638" y="49213"/>
            <a:ext cx="8229600" cy="11430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eaLnBrk="0" fontAlgn="base" hangingPunct="0">
              <a:spcBef>
                <a:spcPct val="0"/>
              </a:spcBef>
              <a:spcAft>
                <a:spcPct val="0"/>
              </a:spcAft>
              <a:defRPr sz="4400">
                <a:solidFill>
                  <a:schemeClr val="tx2"/>
                </a:solidFill>
                <a:latin typeface="Arial" pitchFamily="34" charset="0"/>
                <a:ea typeface="宋体" pitchFamily="2" charset="-122"/>
              </a:defRPr>
            </a:lvl6pPr>
            <a:lvl7pPr marL="914400" algn="ctr" rtl="0" eaLnBrk="0" fontAlgn="base" hangingPunct="0">
              <a:spcBef>
                <a:spcPct val="0"/>
              </a:spcBef>
              <a:spcAft>
                <a:spcPct val="0"/>
              </a:spcAft>
              <a:defRPr sz="4400">
                <a:solidFill>
                  <a:schemeClr val="tx2"/>
                </a:solidFill>
                <a:latin typeface="Arial" pitchFamily="34" charset="0"/>
                <a:ea typeface="宋体" pitchFamily="2" charset="-122"/>
              </a:defRPr>
            </a:lvl7pPr>
            <a:lvl8pPr marL="1371600" algn="ctr" rtl="0" eaLnBrk="0" fontAlgn="base" hangingPunct="0">
              <a:spcBef>
                <a:spcPct val="0"/>
              </a:spcBef>
              <a:spcAft>
                <a:spcPct val="0"/>
              </a:spcAft>
              <a:defRPr sz="4400">
                <a:solidFill>
                  <a:schemeClr val="tx2"/>
                </a:solidFill>
                <a:latin typeface="Arial" pitchFamily="34" charset="0"/>
                <a:ea typeface="宋体" pitchFamily="2" charset="-122"/>
              </a:defRPr>
            </a:lvl8pPr>
            <a:lvl9pPr marL="1828800" algn="ctr" rtl="0" eaLnBrk="0" fontAlgn="base" hangingPunct="0">
              <a:spcBef>
                <a:spcPct val="0"/>
              </a:spcBef>
              <a:spcAft>
                <a:spcPct val="0"/>
              </a:spcAft>
              <a:defRPr sz="4400">
                <a:solidFill>
                  <a:schemeClr val="tx2"/>
                </a:solidFill>
                <a:latin typeface="Arial" pitchFamily="34" charset="0"/>
                <a:ea typeface="宋体" pitchFamily="2" charset="-122"/>
              </a:defRPr>
            </a:lvl9pPr>
          </a:lstStyle>
          <a:p>
            <a:pPr eaLnBrk="1" hangingPunct="1">
              <a:buFontTx/>
              <a:buNone/>
              <a:defRPr/>
            </a:pPr>
            <a:endParaRPr lang="en-US" altLang="en-US" sz="3000" kern="0" dirty="0">
              <a:latin typeface="Tempus Sans ITC" panose="04020404030D07020202" pitchFamily="82" charset="0"/>
            </a:endParaRPr>
          </a:p>
        </p:txBody>
      </p:sp>
      <p:sp>
        <p:nvSpPr>
          <p:cNvPr id="6" name="Rectangle 3">
            <a:extLst>
              <a:ext uri="{FF2B5EF4-FFF2-40B4-BE49-F238E27FC236}">
                <a16:creationId xmlns:a16="http://schemas.microsoft.com/office/drawing/2014/main" id="{40B6AC8F-87BC-4407-9995-3105333925AA}"/>
              </a:ext>
            </a:extLst>
          </p:cNvPr>
          <p:cNvSpPr>
            <a:spLocks noGrp="1" noChangeArrowheads="1"/>
          </p:cNvSpPr>
          <p:nvPr>
            <p:ph type="title"/>
          </p:nvPr>
        </p:nvSpPr>
        <p:spPr>
          <a:xfrm>
            <a:off x="179388" y="188913"/>
            <a:ext cx="8641084" cy="3311525"/>
          </a:xfrm>
          <a:solidFill>
            <a:schemeClr val="bg1"/>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altLang="en-US" sz="2500" u="sng" dirty="0">
                <a:latin typeface="Comic Sans MS" panose="030F0702030302020204" pitchFamily="66" charset="0"/>
              </a:rPr>
              <a:t>Reading at home</a:t>
            </a:r>
            <a:br>
              <a:rPr lang="en-US" altLang="en-US" sz="2500" u="sng" dirty="0">
                <a:latin typeface="Comic Sans MS" panose="030F0702030302020204" pitchFamily="66" charset="0"/>
              </a:rPr>
            </a:br>
            <a:br>
              <a:rPr lang="en-US" altLang="en-US" sz="2500" dirty="0">
                <a:latin typeface="Comic Sans MS" panose="030F0702030302020204" pitchFamily="66" charset="0"/>
              </a:rPr>
            </a:br>
            <a:r>
              <a:rPr lang="en-GB" sz="1800" dirty="0">
                <a:latin typeface="Comic Sans MS" panose="030F0702030302020204" pitchFamily="66" charset="0"/>
              </a:rPr>
              <a:t>Read favourite stories over and over again. </a:t>
            </a:r>
            <a:br>
              <a:rPr lang="en-GB" sz="1800" dirty="0">
                <a:latin typeface="Comic Sans MS" panose="030F0702030302020204" pitchFamily="66" charset="0"/>
              </a:rPr>
            </a:br>
            <a:r>
              <a:rPr lang="en-GB" sz="1800" dirty="0">
                <a:solidFill>
                  <a:schemeClr val="tx1"/>
                </a:solidFill>
                <a:latin typeface="Comic Sans MS" panose="030F0702030302020204" pitchFamily="66" charset="0"/>
                <a:cs typeface="Calibri" pitchFamily="34" charset="0"/>
              </a:rPr>
              <a:t>Promote a love of books. </a:t>
            </a:r>
            <a:br>
              <a:rPr lang="en-GB" sz="1800" dirty="0">
                <a:solidFill>
                  <a:schemeClr val="tx1"/>
                </a:solidFill>
                <a:latin typeface="Comic Sans MS" panose="030F0702030302020204" pitchFamily="66" charset="0"/>
                <a:cs typeface="Calibri" pitchFamily="34" charset="0"/>
              </a:rPr>
            </a:br>
            <a:r>
              <a:rPr lang="en-GB" sz="1800" dirty="0">
                <a:solidFill>
                  <a:schemeClr val="tx1"/>
                </a:solidFill>
                <a:latin typeface="Comic Sans MS" panose="030F0702030302020204" pitchFamily="66" charset="0"/>
                <a:cs typeface="Calibri" pitchFamily="34" charset="0"/>
              </a:rPr>
              <a:t>Make time to share stories regularly. </a:t>
            </a:r>
            <a:br>
              <a:rPr lang="en-GB" sz="1800" dirty="0">
                <a:solidFill>
                  <a:schemeClr val="tx1"/>
                </a:solidFill>
                <a:latin typeface="Comic Sans MS" panose="030F0702030302020204" pitchFamily="66" charset="0"/>
                <a:cs typeface="Calibri" pitchFamily="34" charset="0"/>
              </a:rPr>
            </a:br>
            <a:r>
              <a:rPr lang="en-GB" sz="1800" dirty="0">
                <a:solidFill>
                  <a:schemeClr val="tx1"/>
                </a:solidFill>
                <a:latin typeface="Comic Sans MS" panose="030F0702030302020204" pitchFamily="66" charset="0"/>
                <a:cs typeface="Calibri" pitchFamily="34" charset="0"/>
              </a:rPr>
              <a:t>Book talk – comprehension and imagination (</a:t>
            </a:r>
            <a:r>
              <a:rPr lang="en-GB" sz="1800" i="1" dirty="0">
                <a:solidFill>
                  <a:schemeClr val="tx1"/>
                </a:solidFill>
                <a:latin typeface="Comic Sans MS" panose="030F0702030302020204" pitchFamily="66" charset="0"/>
                <a:cs typeface="Calibri" pitchFamily="34" charset="0"/>
              </a:rPr>
              <a:t>What has happened</a:t>
            </a:r>
            <a:r>
              <a:rPr lang="en-GB" sz="1800" dirty="0">
                <a:solidFill>
                  <a:schemeClr val="tx1"/>
                </a:solidFill>
                <a:latin typeface="Comic Sans MS" panose="030F0702030302020204" pitchFamily="66" charset="0"/>
                <a:cs typeface="Calibri" pitchFamily="34" charset="0"/>
              </a:rPr>
              <a:t>, </a:t>
            </a:r>
            <a:r>
              <a:rPr lang="en-GB" sz="1800" i="1" dirty="0">
                <a:solidFill>
                  <a:schemeClr val="tx1"/>
                </a:solidFill>
                <a:latin typeface="Comic Sans MS" panose="030F0702030302020204" pitchFamily="66" charset="0"/>
                <a:cs typeface="Calibri" pitchFamily="34" charset="0"/>
              </a:rPr>
              <a:t>what might happen next </a:t>
            </a:r>
            <a:r>
              <a:rPr lang="en-GB" sz="1800" dirty="0">
                <a:solidFill>
                  <a:schemeClr val="tx1"/>
                </a:solidFill>
                <a:latin typeface="Comic Sans MS" panose="030F0702030302020204" pitchFamily="66" charset="0"/>
                <a:cs typeface="Calibri" pitchFamily="34" charset="0"/>
              </a:rPr>
              <a:t>and </a:t>
            </a:r>
            <a:r>
              <a:rPr lang="en-GB" sz="1800" i="1" dirty="0">
                <a:solidFill>
                  <a:schemeClr val="tx1"/>
                </a:solidFill>
                <a:latin typeface="Comic Sans MS" panose="030F0702030302020204" pitchFamily="66" charset="0"/>
                <a:cs typeface="Calibri" pitchFamily="34" charset="0"/>
              </a:rPr>
              <a:t>why?</a:t>
            </a:r>
            <a:r>
              <a:rPr lang="en-GB" sz="1800" dirty="0">
                <a:solidFill>
                  <a:schemeClr val="tx1"/>
                </a:solidFill>
                <a:latin typeface="Comic Sans MS" panose="030F0702030302020204" pitchFamily="66" charset="0"/>
                <a:cs typeface="Calibri" pitchFamily="34" charset="0"/>
              </a:rPr>
              <a:t>)</a:t>
            </a:r>
            <a:br>
              <a:rPr lang="en-GB" sz="1800" dirty="0">
                <a:solidFill>
                  <a:schemeClr val="tx1"/>
                </a:solidFill>
                <a:latin typeface="Comic Sans MS" panose="030F0702030302020204" pitchFamily="66" charset="0"/>
                <a:cs typeface="Calibri" pitchFamily="34" charset="0"/>
              </a:rPr>
            </a:br>
            <a:r>
              <a:rPr lang="en-GB" sz="1800" dirty="0">
                <a:solidFill>
                  <a:schemeClr val="tx1"/>
                </a:solidFill>
                <a:latin typeface="Comic Sans MS" panose="030F0702030302020204" pitchFamily="66" charset="0"/>
                <a:cs typeface="Calibri" pitchFamily="34" charset="0"/>
              </a:rPr>
              <a:t>Discuss the story together – what did you like about the book? What was your favourite part?</a:t>
            </a:r>
            <a:br>
              <a:rPr lang="en-GB" sz="1800" dirty="0">
                <a:solidFill>
                  <a:schemeClr val="tx1"/>
                </a:solidFill>
                <a:latin typeface="Comic Sans MS" panose="030F0702030302020204" pitchFamily="66" charset="0"/>
                <a:cs typeface="Calibri" pitchFamily="34" charset="0"/>
              </a:rPr>
            </a:br>
            <a:br>
              <a:rPr lang="en-GB" sz="1800" dirty="0">
                <a:latin typeface="Comic Sans MS" panose="030F0702030302020204" pitchFamily="66" charset="0"/>
              </a:rPr>
            </a:br>
            <a:r>
              <a:rPr lang="en-GB" sz="1800" b="1" dirty="0">
                <a:latin typeface="Comic Sans MS" panose="030F0702030302020204" pitchFamily="66" charset="0"/>
              </a:rPr>
              <a:t>Watch the </a:t>
            </a:r>
            <a:r>
              <a:rPr lang="en-GB" sz="1800" b="1" dirty="0">
                <a:solidFill>
                  <a:schemeClr val="tx1"/>
                </a:solidFill>
                <a:latin typeface="Comic Sans MS" panose="030F0702030302020204" pitchFamily="66" charset="0"/>
              </a:rPr>
              <a:t>RWI Storytime at home </a:t>
            </a:r>
            <a:r>
              <a:rPr lang="en-GB" sz="1800" b="1" dirty="0">
                <a:latin typeface="Comic Sans MS" panose="030F0702030302020204" pitchFamily="66" charset="0"/>
              </a:rPr>
              <a:t>video for hints and tips.</a:t>
            </a:r>
            <a:endParaRPr lang="en-US" altLang="en-US" sz="2500" b="1" dirty="0">
              <a:latin typeface="Comic Sans MS" panose="030F0702030302020204" pitchFamily="66" charset="0"/>
            </a:endParaRPr>
          </a:p>
        </p:txBody>
      </p:sp>
      <p:pic>
        <p:nvPicPr>
          <p:cNvPr id="24581" name="Picture 6">
            <a:extLst>
              <a:ext uri="{FF2B5EF4-FFF2-40B4-BE49-F238E27FC236}">
                <a16:creationId xmlns:a16="http://schemas.microsoft.com/office/drawing/2014/main" id="{1633C868-4BC0-472D-95F4-ECA2D7E1C0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0275" y="4581525"/>
            <a:ext cx="202088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A20D4AE-A149-4852-BF04-FDF4A5C33E34}"/>
              </a:ext>
            </a:extLst>
          </p:cNvPr>
          <p:cNvSpPr/>
          <p:nvPr/>
        </p:nvSpPr>
        <p:spPr>
          <a:xfrm>
            <a:off x="245878" y="3859063"/>
            <a:ext cx="4572000" cy="2862322"/>
          </a:xfrm>
          <a:prstGeom prst="rect">
            <a:avLst/>
          </a:prstGeom>
          <a:solidFill>
            <a:schemeClr val="bg1"/>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lIns="91440" tIns="45720" rIns="91440" bIns="45720" anchor="t">
            <a:spAutoFit/>
          </a:bodyPr>
          <a:lstStyle/>
          <a:p>
            <a:pPr>
              <a:buFont typeface="Wingdings" charset="0"/>
              <a:buNone/>
              <a:defRPr/>
            </a:pPr>
            <a:r>
              <a:rPr lang="en-GB" u="sng" dirty="0">
                <a:latin typeface="Comic Sans MS" panose="030F0702030302020204" pitchFamily="66" charset="0"/>
              </a:rPr>
              <a:t>Have fun with Fred Talk!</a:t>
            </a:r>
          </a:p>
          <a:p>
            <a:pPr>
              <a:buFont typeface="Wingdings" charset="0"/>
              <a:buNone/>
              <a:defRPr/>
            </a:pPr>
            <a:endParaRPr lang="en-GB" i="1" dirty="0">
              <a:latin typeface="Comic Sans MS" panose="030F0702030302020204" pitchFamily="66" charset="0"/>
            </a:endParaRPr>
          </a:p>
          <a:p>
            <a:pPr>
              <a:buFont typeface="Wingdings" charset="0"/>
              <a:buNone/>
              <a:defRPr/>
            </a:pPr>
            <a:endParaRPr lang="en-GB" i="1" dirty="0">
              <a:latin typeface="Comic Sans MS" panose="030F0702030302020204" pitchFamily="66" charset="0"/>
            </a:endParaRPr>
          </a:p>
          <a:p>
            <a:pPr>
              <a:buFont typeface="Wingdings" charset="0"/>
              <a:buNone/>
              <a:defRPr/>
            </a:pPr>
            <a:r>
              <a:rPr lang="en-GB" i="1" dirty="0">
                <a:latin typeface="Comic Sans MS" panose="030F0702030302020204" pitchFamily="66" charset="0"/>
              </a:rPr>
              <a:t>“What a tidy r-</a:t>
            </a:r>
            <a:r>
              <a:rPr lang="en-GB" i="1" dirty="0" err="1">
                <a:latin typeface="Comic Sans MS" panose="030F0702030302020204" pitchFamily="66" charset="0"/>
              </a:rPr>
              <a:t>oo</a:t>
            </a:r>
            <a:r>
              <a:rPr lang="en-GB" i="1" dirty="0">
                <a:latin typeface="Comic Sans MS" panose="030F0702030302020204" pitchFamily="66" charset="0"/>
              </a:rPr>
              <a:t>-m!”</a:t>
            </a:r>
          </a:p>
          <a:p>
            <a:pPr>
              <a:buFont typeface="Wingdings" charset="0"/>
              <a:buNone/>
              <a:defRPr/>
            </a:pPr>
            <a:r>
              <a:rPr lang="en-GB" i="1" dirty="0">
                <a:latin typeface="Comic Sans MS" panose="030F0702030302020204" pitchFamily="66" charset="0"/>
              </a:rPr>
              <a:t>“Where’s your c-</a:t>
            </a:r>
            <a:r>
              <a:rPr lang="en-GB" i="1" dirty="0" err="1">
                <a:latin typeface="Comic Sans MS" panose="030F0702030302020204" pitchFamily="66" charset="0"/>
              </a:rPr>
              <a:t>oa</a:t>
            </a:r>
            <a:r>
              <a:rPr lang="en-GB" i="1" dirty="0">
                <a:latin typeface="Comic Sans MS" panose="030F0702030302020204" pitchFamily="66" charset="0"/>
              </a:rPr>
              <a:t>-t?”   	</a:t>
            </a:r>
          </a:p>
          <a:p>
            <a:pPr>
              <a:buFont typeface="Wingdings" charset="0"/>
              <a:buNone/>
              <a:defRPr/>
            </a:pPr>
            <a:r>
              <a:rPr lang="en-GB" i="1" dirty="0">
                <a:latin typeface="Comic Sans MS" panose="030F0702030302020204" pitchFamily="66" charset="0"/>
              </a:rPr>
              <a:t>“Time for b-e-d!”</a:t>
            </a:r>
          </a:p>
          <a:p>
            <a:pPr>
              <a:defRPr/>
            </a:pPr>
            <a:r>
              <a:rPr lang="en-GB" i="1" dirty="0">
                <a:latin typeface="Comic Sans MS"/>
              </a:rPr>
              <a:t>"Get your </a:t>
            </a:r>
            <a:r>
              <a:rPr lang="en-GB" i="1" dirty="0" err="1">
                <a:latin typeface="Comic Sans MS"/>
              </a:rPr>
              <a:t>sh</a:t>
            </a:r>
            <a:r>
              <a:rPr lang="en-GB" i="1" dirty="0">
                <a:latin typeface="Comic Sans MS"/>
              </a:rPr>
              <a:t>-</a:t>
            </a:r>
            <a:r>
              <a:rPr lang="en-GB" i="1" dirty="0" err="1">
                <a:latin typeface="Comic Sans MS"/>
              </a:rPr>
              <a:t>oe</a:t>
            </a:r>
            <a:r>
              <a:rPr lang="en-GB" i="1" dirty="0">
                <a:latin typeface="Comic Sans MS"/>
              </a:rPr>
              <a:t>-s".</a:t>
            </a:r>
            <a:endParaRPr lang="en-GB" i="1" dirty="0">
              <a:latin typeface="Comic Sans MS" panose="030F0702030302020204" pitchFamily="66" charset="0"/>
            </a:endParaRPr>
          </a:p>
          <a:p>
            <a:pPr>
              <a:buFontTx/>
              <a:buNone/>
              <a:defRPr/>
            </a:pPr>
            <a:endParaRPr lang="en-GB" i="1" dirty="0">
              <a:latin typeface="Comic Sans MS" panose="030F0702030302020204" pitchFamily="66" charset="0"/>
            </a:endParaRPr>
          </a:p>
          <a:p>
            <a:pPr>
              <a:buFont typeface="Wingdings" charset="0"/>
              <a:defRPr/>
            </a:pPr>
            <a:endParaRPr lang="en-GB" i="1" dirty="0">
              <a:latin typeface="Comic Sans MS" panose="030F0702030302020204" pitchFamily="66" charset="0"/>
            </a:endParaRPr>
          </a:p>
          <a:p>
            <a:pPr>
              <a:defRPr/>
            </a:pPr>
            <a:endParaRPr lang="en-GB" i="1" dirty="0">
              <a:latin typeface="Comic Sans MS" panose="030F0702030302020204" pitchFamily="66" charset="0"/>
            </a:endParaRPr>
          </a:p>
        </p:txBody>
      </p:sp>
      <p:pic>
        <p:nvPicPr>
          <p:cNvPr id="24583" name="Picture 7">
            <a:extLst>
              <a:ext uri="{FF2B5EF4-FFF2-40B4-BE49-F238E27FC236}">
                <a16:creationId xmlns:a16="http://schemas.microsoft.com/office/drawing/2014/main" id="{75CFBFA2-3798-4B24-A1C6-E7C4FEA167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5301208"/>
            <a:ext cx="1656184" cy="77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AB8B-A3A9-0E18-5840-5C5E39B15F74}"/>
              </a:ext>
            </a:extLst>
          </p:cNvPr>
          <p:cNvSpPr>
            <a:spLocks noGrp="1"/>
          </p:cNvSpPr>
          <p:nvPr>
            <p:ph type="title"/>
          </p:nvPr>
        </p:nvSpPr>
        <p:spPr/>
        <p:txBody>
          <a:bodyPr/>
          <a:lstStyle/>
          <a:p>
            <a:r>
              <a:rPr lang="en-US" dirty="0"/>
              <a:t>Sound blending books</a:t>
            </a:r>
            <a:endParaRPr lang="en-GB" dirty="0"/>
          </a:p>
        </p:txBody>
      </p:sp>
      <p:sp>
        <p:nvSpPr>
          <p:cNvPr id="3" name="Content Placeholder 2">
            <a:extLst>
              <a:ext uri="{FF2B5EF4-FFF2-40B4-BE49-F238E27FC236}">
                <a16:creationId xmlns:a16="http://schemas.microsoft.com/office/drawing/2014/main" id="{233A5E3A-4414-D86D-8931-4EE123CC84F6}"/>
              </a:ext>
            </a:extLst>
          </p:cNvPr>
          <p:cNvSpPr>
            <a:spLocks noGrp="1"/>
          </p:cNvSpPr>
          <p:nvPr>
            <p:ph idx="1"/>
          </p:nvPr>
        </p:nvSpPr>
        <p:spPr>
          <a:xfrm>
            <a:off x="609598" y="2160590"/>
            <a:ext cx="7706817" cy="3880773"/>
          </a:xfrm>
        </p:spPr>
        <p:txBody>
          <a:bodyPr>
            <a:normAutofit lnSpcReduction="10000"/>
          </a:bodyPr>
          <a:lstStyle/>
          <a:p>
            <a:r>
              <a:rPr lang="en-US" dirty="0"/>
              <a:t>When your child is ready, they will start to bring home sound blending books.</a:t>
            </a:r>
          </a:p>
          <a:p>
            <a:r>
              <a:rPr lang="en-US" dirty="0"/>
              <a:t>These include only the sounds your child has learnt. </a:t>
            </a:r>
          </a:p>
          <a:p>
            <a:r>
              <a:rPr lang="en-US" dirty="0"/>
              <a:t>They will be able to say each sound and by repeating them faster they will orally blend the word. </a:t>
            </a:r>
          </a:p>
          <a:p>
            <a:r>
              <a:rPr lang="en-US" dirty="0"/>
              <a:t>If they struggle with a sound its okay to help them (use the pure sound).</a:t>
            </a:r>
          </a:p>
          <a:p>
            <a:r>
              <a:rPr lang="en-US" dirty="0"/>
              <a:t>So your child doesn’t learn by rote, it is a good idea to start at a different page if your child is beginning to become familiar with the pattern of words. Make it fun. Make it rewarding. </a:t>
            </a:r>
          </a:p>
          <a:p>
            <a:r>
              <a:rPr lang="en-US" dirty="0"/>
              <a:t>We will assess the children in school. Once they are confident with reading these sounds, we will give them a new sound blending book. </a:t>
            </a:r>
            <a:endParaRPr lang="en-GB" dirty="0"/>
          </a:p>
        </p:txBody>
      </p:sp>
      <p:pic>
        <p:nvPicPr>
          <p:cNvPr id="4" name="Picture 3">
            <a:extLst>
              <a:ext uri="{FF2B5EF4-FFF2-40B4-BE49-F238E27FC236}">
                <a16:creationId xmlns:a16="http://schemas.microsoft.com/office/drawing/2014/main" id="{8C9025B7-7E9F-8322-758B-38E584176702}"/>
              </a:ext>
            </a:extLst>
          </p:cNvPr>
          <p:cNvPicPr>
            <a:picLocks noChangeAspect="1"/>
          </p:cNvPicPr>
          <p:nvPr/>
        </p:nvPicPr>
        <p:blipFill rotWithShape="1">
          <a:blip r:embed="rId2"/>
          <a:srcRect t="46000"/>
          <a:stretch/>
        </p:blipFill>
        <p:spPr>
          <a:xfrm>
            <a:off x="5364088" y="297879"/>
            <a:ext cx="3600450" cy="1944241"/>
          </a:xfrm>
          <a:prstGeom prst="rect">
            <a:avLst/>
          </a:prstGeom>
        </p:spPr>
      </p:pic>
    </p:spTree>
    <p:extLst>
      <p:ext uri="{BB962C8B-B14F-4D97-AF65-F5344CB8AC3E}">
        <p14:creationId xmlns:p14="http://schemas.microsoft.com/office/powerpoint/2010/main" val="1957750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E35EC6-DB00-4C55-A886-41D6498855F1}"/>
              </a:ext>
            </a:extLst>
          </p:cNvPr>
          <p:cNvSpPr txBox="1">
            <a:spLocks noChangeArrowheads="1"/>
          </p:cNvSpPr>
          <p:nvPr/>
        </p:nvSpPr>
        <p:spPr bwMode="auto">
          <a:xfrm>
            <a:off x="401638" y="49213"/>
            <a:ext cx="8229600" cy="11430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eaLnBrk="0" fontAlgn="base" hangingPunct="0">
              <a:spcBef>
                <a:spcPct val="0"/>
              </a:spcBef>
              <a:spcAft>
                <a:spcPct val="0"/>
              </a:spcAft>
              <a:defRPr sz="4400">
                <a:solidFill>
                  <a:schemeClr val="tx2"/>
                </a:solidFill>
                <a:latin typeface="Arial" pitchFamily="34" charset="0"/>
                <a:ea typeface="宋体" pitchFamily="2" charset="-122"/>
              </a:defRPr>
            </a:lvl6pPr>
            <a:lvl7pPr marL="914400" algn="ctr" rtl="0" eaLnBrk="0" fontAlgn="base" hangingPunct="0">
              <a:spcBef>
                <a:spcPct val="0"/>
              </a:spcBef>
              <a:spcAft>
                <a:spcPct val="0"/>
              </a:spcAft>
              <a:defRPr sz="4400">
                <a:solidFill>
                  <a:schemeClr val="tx2"/>
                </a:solidFill>
                <a:latin typeface="Arial" pitchFamily="34" charset="0"/>
                <a:ea typeface="宋体" pitchFamily="2" charset="-122"/>
              </a:defRPr>
            </a:lvl7pPr>
            <a:lvl8pPr marL="1371600" algn="ctr" rtl="0" eaLnBrk="0" fontAlgn="base" hangingPunct="0">
              <a:spcBef>
                <a:spcPct val="0"/>
              </a:spcBef>
              <a:spcAft>
                <a:spcPct val="0"/>
              </a:spcAft>
              <a:defRPr sz="4400">
                <a:solidFill>
                  <a:schemeClr val="tx2"/>
                </a:solidFill>
                <a:latin typeface="Arial" pitchFamily="34" charset="0"/>
                <a:ea typeface="宋体" pitchFamily="2" charset="-122"/>
              </a:defRPr>
            </a:lvl8pPr>
            <a:lvl9pPr marL="1828800" algn="ctr" rtl="0" eaLnBrk="0" fontAlgn="base" hangingPunct="0">
              <a:spcBef>
                <a:spcPct val="0"/>
              </a:spcBef>
              <a:spcAft>
                <a:spcPct val="0"/>
              </a:spcAft>
              <a:defRPr sz="4400">
                <a:solidFill>
                  <a:schemeClr val="tx2"/>
                </a:solidFill>
                <a:latin typeface="Arial" pitchFamily="34" charset="0"/>
                <a:ea typeface="宋体" pitchFamily="2" charset="-122"/>
              </a:defRPr>
            </a:lvl9pPr>
          </a:lstStyle>
          <a:p>
            <a:pPr eaLnBrk="1" hangingPunct="1">
              <a:buFontTx/>
              <a:buNone/>
              <a:defRPr/>
            </a:pPr>
            <a:endParaRPr lang="en-US" altLang="en-US" sz="3000" kern="0" dirty="0">
              <a:latin typeface="Tempus Sans ITC" panose="04020404030D07020202" pitchFamily="82" charset="0"/>
            </a:endParaRPr>
          </a:p>
        </p:txBody>
      </p:sp>
      <p:sp>
        <p:nvSpPr>
          <p:cNvPr id="6" name="Rectangle 3">
            <a:extLst>
              <a:ext uri="{FF2B5EF4-FFF2-40B4-BE49-F238E27FC236}">
                <a16:creationId xmlns:a16="http://schemas.microsoft.com/office/drawing/2014/main" id="{36D30C82-FAED-4A4D-B412-3CADE7BE8C7B}"/>
              </a:ext>
            </a:extLst>
          </p:cNvPr>
          <p:cNvSpPr>
            <a:spLocks noGrp="1" noChangeArrowheads="1"/>
          </p:cNvSpPr>
          <p:nvPr>
            <p:ph type="title"/>
          </p:nvPr>
        </p:nvSpPr>
        <p:spPr>
          <a:xfrm>
            <a:off x="179388" y="188913"/>
            <a:ext cx="8713787" cy="3744912"/>
          </a:xfrm>
          <a:solidFill>
            <a:schemeClr val="bg1"/>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a:lstStyle/>
          <a:p>
            <a:pPr>
              <a:defRPr/>
            </a:pPr>
            <a:r>
              <a:rPr lang="en-GB" altLang="en-US" sz="2400" u="sng" dirty="0">
                <a:latin typeface="Comic Sans MS" panose="030F0702030302020204" pitchFamily="66" charset="0"/>
              </a:rPr>
              <a:t>Available resources: </a:t>
            </a:r>
            <a:br>
              <a:rPr lang="en-GB" altLang="en-US" sz="2500" u="sng" dirty="0">
                <a:latin typeface="Tempus Sans ITC" panose="04020404030D07020202" pitchFamily="82" charset="0"/>
              </a:rPr>
            </a:br>
            <a:br>
              <a:rPr lang="en-GB" altLang="en-US" sz="2500" u="sng" dirty="0">
                <a:latin typeface="Tempus Sans ITC" panose="04020404030D07020202" pitchFamily="82" charset="0"/>
              </a:rPr>
            </a:br>
            <a:br>
              <a:rPr lang="en-GB" altLang="en-US" sz="2500" u="sng" dirty="0">
                <a:latin typeface="Tempus Sans ITC" panose="04020404030D07020202" pitchFamily="82" charset="0"/>
              </a:rPr>
            </a:br>
            <a:br>
              <a:rPr lang="en-GB" altLang="en-US" sz="2500" u="sng" dirty="0">
                <a:latin typeface="Tempus Sans ITC" panose="04020404030D07020202" pitchFamily="82" charset="0"/>
              </a:rPr>
            </a:br>
            <a:br>
              <a:rPr lang="en-GB" altLang="en-US" sz="2500" u="sng" dirty="0">
                <a:latin typeface="Tempus Sans ITC" panose="04020404030D07020202" pitchFamily="82" charset="0"/>
              </a:rPr>
            </a:br>
            <a:br>
              <a:rPr lang="en-GB" altLang="en-US" sz="2500" u="sng" dirty="0">
                <a:latin typeface="Tempus Sans ITC" panose="04020404030D07020202" pitchFamily="82" charset="0"/>
              </a:rPr>
            </a:br>
            <a:br>
              <a:rPr lang="en-GB" altLang="en-US" sz="2500" u="sng" dirty="0">
                <a:latin typeface="Tempus Sans ITC" panose="04020404030D07020202" pitchFamily="82" charset="0"/>
              </a:rPr>
            </a:br>
            <a:br>
              <a:rPr lang="en-US" altLang="en-US" sz="2500" dirty="0">
                <a:latin typeface="Tempus Sans ITC" panose="04020404030D07020202" pitchFamily="82" charset="0"/>
              </a:rPr>
            </a:br>
            <a:endParaRPr lang="en-US" altLang="en-US" sz="2500" dirty="0">
              <a:latin typeface="Tempus Sans ITC" panose="04020404030D07020202" pitchFamily="82" charset="0"/>
            </a:endParaRPr>
          </a:p>
        </p:txBody>
      </p:sp>
      <p:pic>
        <p:nvPicPr>
          <p:cNvPr id="25604" name="Picture 3">
            <a:extLst>
              <a:ext uri="{FF2B5EF4-FFF2-40B4-BE49-F238E27FC236}">
                <a16:creationId xmlns:a16="http://schemas.microsoft.com/office/drawing/2014/main" id="{99F13FB7-A052-49EB-B1F8-ADAB35EA2F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240000">
            <a:off x="4776788" y="1103312"/>
            <a:ext cx="1779588"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a:extLst>
              <a:ext uri="{FF2B5EF4-FFF2-40B4-BE49-F238E27FC236}">
                <a16:creationId xmlns:a16="http://schemas.microsoft.com/office/drawing/2014/main" id="{A5D8B80E-4528-4B72-90DB-3B8EB441C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40000">
            <a:off x="6437313" y="942975"/>
            <a:ext cx="13970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0">
            <a:extLst>
              <a:ext uri="{FF2B5EF4-FFF2-40B4-BE49-F238E27FC236}">
                <a16:creationId xmlns:a16="http://schemas.microsoft.com/office/drawing/2014/main" id="{4A41ABE8-5DF8-4D98-BA9C-62407AD5D8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493023">
            <a:off x="2892425" y="920750"/>
            <a:ext cx="1600200"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1">
            <a:extLst>
              <a:ext uri="{FF2B5EF4-FFF2-40B4-BE49-F238E27FC236}">
                <a16:creationId xmlns:a16="http://schemas.microsoft.com/office/drawing/2014/main" id="{1AF290E8-F4F0-4B5D-BE80-8B20BB4B5A2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6713" y="1082675"/>
            <a:ext cx="2205037"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a:extLst>
              <a:ext uri="{FF2B5EF4-FFF2-40B4-BE49-F238E27FC236}">
                <a16:creationId xmlns:a16="http://schemas.microsoft.com/office/drawing/2014/main" id="{7616DE08-03CF-488B-88F5-862F67F12939}"/>
              </a:ext>
            </a:extLst>
          </p:cNvPr>
          <p:cNvSpPr txBox="1">
            <a:spLocks noChangeArrowheads="1"/>
          </p:cNvSpPr>
          <p:nvPr/>
        </p:nvSpPr>
        <p:spPr bwMode="auto">
          <a:xfrm>
            <a:off x="169863" y="4076700"/>
            <a:ext cx="8723312" cy="2665413"/>
          </a:xfrm>
          <a:prstGeom prst="rect">
            <a:avLst/>
          </a:prstGeom>
          <a:solidFill>
            <a:schemeClr val="bg1"/>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anchor="ctr"/>
          <a:lstStyle>
            <a:lvl1pPr algn="ctr" rtl="0" eaLnBrk="0" fontAlgn="base" hangingPunct="0">
              <a:spcBef>
                <a:spcPct val="0"/>
              </a:spcBef>
              <a:spcAft>
                <a:spcPct val="0"/>
              </a:spcAft>
              <a:defRPr sz="44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eaLnBrk="0" fontAlgn="base" hangingPunct="0">
              <a:spcBef>
                <a:spcPct val="0"/>
              </a:spcBef>
              <a:spcAft>
                <a:spcPct val="0"/>
              </a:spcAft>
              <a:defRPr sz="4400">
                <a:solidFill>
                  <a:schemeClr val="dk1"/>
                </a:solidFill>
                <a:latin typeface="+mn-lt"/>
                <a:ea typeface="+mn-ea"/>
                <a:cs typeface="+mn-cs"/>
              </a:defRPr>
            </a:lvl6pPr>
            <a:lvl7pPr marL="914400" algn="ctr" rtl="0" eaLnBrk="0" fontAlgn="base" hangingPunct="0">
              <a:spcBef>
                <a:spcPct val="0"/>
              </a:spcBef>
              <a:spcAft>
                <a:spcPct val="0"/>
              </a:spcAft>
              <a:defRPr sz="4400">
                <a:solidFill>
                  <a:schemeClr val="dk1"/>
                </a:solidFill>
                <a:latin typeface="+mn-lt"/>
                <a:ea typeface="+mn-ea"/>
                <a:cs typeface="+mn-cs"/>
              </a:defRPr>
            </a:lvl7pPr>
            <a:lvl8pPr marL="1371600" algn="ctr" rtl="0" eaLnBrk="0" fontAlgn="base" hangingPunct="0">
              <a:spcBef>
                <a:spcPct val="0"/>
              </a:spcBef>
              <a:spcAft>
                <a:spcPct val="0"/>
              </a:spcAft>
              <a:defRPr sz="4400">
                <a:solidFill>
                  <a:schemeClr val="dk1"/>
                </a:solidFill>
                <a:latin typeface="+mn-lt"/>
                <a:ea typeface="+mn-ea"/>
                <a:cs typeface="+mn-cs"/>
              </a:defRPr>
            </a:lvl8pPr>
            <a:lvl9pPr marL="1828800" algn="ctr" rtl="0" eaLnBrk="0" fontAlgn="base" hangingPunct="0">
              <a:spcBef>
                <a:spcPct val="0"/>
              </a:spcBef>
              <a:spcAft>
                <a:spcPct val="0"/>
              </a:spcAft>
              <a:defRPr sz="4400">
                <a:solidFill>
                  <a:schemeClr val="dk1"/>
                </a:solidFill>
                <a:latin typeface="+mn-lt"/>
                <a:ea typeface="+mn-ea"/>
                <a:cs typeface="+mn-cs"/>
              </a:defRPr>
            </a:lvl9pPr>
          </a:lstStyle>
          <a:p>
            <a:pPr>
              <a:buFontTx/>
              <a:buNone/>
              <a:defRPr/>
            </a:pPr>
            <a:endParaRPr lang="en-US" altLang="en-US" sz="2500" u="sng" kern="0" dirty="0">
              <a:latin typeface="Tempus Sans ITC" panose="04020404030D07020202" pitchFamily="82" charset="0"/>
            </a:endParaRPr>
          </a:p>
          <a:p>
            <a:pPr>
              <a:buFontTx/>
              <a:buNone/>
              <a:defRPr/>
            </a:pPr>
            <a:r>
              <a:rPr lang="en-US" altLang="en-US" sz="2400" u="sng" kern="0" dirty="0">
                <a:latin typeface="Comic Sans MS" panose="030F0702030302020204" pitchFamily="66" charset="0"/>
              </a:rPr>
              <a:t>Supporting our reading scheme:</a:t>
            </a:r>
          </a:p>
          <a:p>
            <a:pPr>
              <a:buFontTx/>
              <a:buNone/>
              <a:defRPr/>
            </a:pPr>
            <a:endParaRPr lang="en-US" altLang="en-US" sz="900" u="sng" kern="0" dirty="0">
              <a:latin typeface="Comic Sans MS" panose="030F0702030302020204" pitchFamily="66" charset="0"/>
            </a:endParaRPr>
          </a:p>
          <a:p>
            <a:pPr>
              <a:buFontTx/>
              <a:buNone/>
              <a:defRPr/>
            </a:pPr>
            <a:r>
              <a:rPr lang="en-US" altLang="en-US" sz="1800" kern="0" dirty="0">
                <a:latin typeface="Comic Sans MS" panose="030F0702030302020204" pitchFamily="66" charset="0"/>
              </a:rPr>
              <a:t>It is not a race through all the sounds…there are many skills involved!</a:t>
            </a:r>
            <a:br>
              <a:rPr lang="en-US" altLang="en-US" sz="1800" kern="0" dirty="0">
                <a:latin typeface="Comic Sans MS" panose="030F0702030302020204" pitchFamily="66" charset="0"/>
              </a:rPr>
            </a:br>
            <a:endParaRPr lang="en-US" altLang="en-US" sz="900" kern="0" dirty="0">
              <a:latin typeface="Comic Sans MS" panose="030F0702030302020204" pitchFamily="66" charset="0"/>
            </a:endParaRPr>
          </a:p>
          <a:p>
            <a:pPr>
              <a:buFontTx/>
              <a:buNone/>
              <a:defRPr/>
            </a:pPr>
            <a:r>
              <a:rPr lang="en-US" altLang="en-US" sz="1800" kern="0" dirty="0">
                <a:latin typeface="Comic Sans MS" panose="030F0702030302020204" pitchFamily="66" charset="0"/>
              </a:rPr>
              <a:t>Children need to be exposed to words several times before they become fluent and automatic. </a:t>
            </a:r>
            <a:br>
              <a:rPr lang="en-US" altLang="en-US" sz="900" kern="0" dirty="0">
                <a:latin typeface="Comic Sans MS" panose="030F0702030302020204" pitchFamily="66" charset="0"/>
              </a:rPr>
            </a:br>
            <a:br>
              <a:rPr lang="en-US" altLang="en-US" sz="900" kern="0" dirty="0">
                <a:latin typeface="Comic Sans MS" panose="030F0702030302020204" pitchFamily="66" charset="0"/>
              </a:rPr>
            </a:br>
            <a:r>
              <a:rPr lang="en-US" altLang="en-US" sz="1800" kern="0" dirty="0">
                <a:latin typeface="Comic Sans MS" panose="030F0702030302020204" pitchFamily="66" charset="0"/>
              </a:rPr>
              <a:t>We aim for the children to be able to read as storytellers with the appropriate expression and intonation and therefore understanding. </a:t>
            </a:r>
            <a:br>
              <a:rPr lang="en-US" altLang="en-US" sz="2500" u="sng" kern="0" dirty="0">
                <a:latin typeface="Tempus Sans ITC" panose="04020404030D07020202" pitchFamily="82" charset="0"/>
              </a:rPr>
            </a:br>
            <a:endParaRPr lang="en-US" altLang="en-US" sz="2500" kern="0" dirty="0">
              <a:latin typeface="Tempus Sans ITC" panose="04020404030D07020202"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edg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07037"/>
            <a:ext cx="7994849" cy="1019200"/>
          </a:xfrm>
        </p:spPr>
        <p:txBody>
          <a:bodyPr>
            <a:normAutofit fontScale="90000"/>
          </a:bodyPr>
          <a:lstStyle/>
          <a:p>
            <a:pPr algn="ctr"/>
            <a:r>
              <a:rPr lang="en-GB" dirty="0">
                <a:solidFill>
                  <a:schemeClr val="tx1"/>
                </a:solidFill>
                <a:latin typeface="Comic Sans MS" panose="030F0702030302020204" pitchFamily="66" charset="0"/>
              </a:rPr>
              <a:t>How can you support your child’s learning at home?</a:t>
            </a:r>
          </a:p>
        </p:txBody>
      </p:sp>
      <p:sp>
        <p:nvSpPr>
          <p:cNvPr id="3" name="Content Placeholder 2"/>
          <p:cNvSpPr>
            <a:spLocks noGrp="1"/>
          </p:cNvSpPr>
          <p:nvPr>
            <p:ph idx="1"/>
          </p:nvPr>
        </p:nvSpPr>
        <p:spPr>
          <a:xfrm>
            <a:off x="395536" y="1488613"/>
            <a:ext cx="8640960" cy="4892715"/>
          </a:xfrm>
        </p:spPr>
        <p:txBody>
          <a:bodyPr vert="horz" lIns="91440" tIns="45720" rIns="91440" bIns="45720" rtlCol="0" anchor="t">
            <a:normAutofit fontScale="92500" lnSpcReduction="10000"/>
          </a:bodyPr>
          <a:lstStyle/>
          <a:p>
            <a:r>
              <a:rPr lang="en-GB" sz="1900" dirty="0">
                <a:solidFill>
                  <a:schemeClr val="tx1"/>
                </a:solidFill>
                <a:latin typeface="Comic Sans MS"/>
                <a:cs typeface="Calibri"/>
              </a:rPr>
              <a:t>Sound sheets will be sent home weekly. Please practice reading and writing these sounds/ words. </a:t>
            </a:r>
            <a:endParaRPr lang="en-GB" sz="1900" dirty="0">
              <a:solidFill>
                <a:schemeClr val="tx1"/>
              </a:solidFill>
              <a:latin typeface="Comic Sans MS" panose="030F0702030302020204" pitchFamily="66" charset="0"/>
              <a:cs typeface="Calibri" pitchFamily="34" charset="0"/>
            </a:endParaRPr>
          </a:p>
          <a:p>
            <a:r>
              <a:rPr lang="en-GB" sz="1900" dirty="0">
                <a:solidFill>
                  <a:schemeClr val="tx1"/>
                </a:solidFill>
                <a:latin typeface="Comic Sans MS"/>
                <a:cs typeface="Calibri"/>
              </a:rPr>
              <a:t>Individual reading books. Record your child’s reading in their reading log. We encourage children to read their book at least twice to encourage fluency. We will read with your child in class at least once a week, on top of daily RWInc sessions. We encourage you to read 5 times a week, even if it is just a page or two. Regular reading time will make all the difference. This will be the ‘homework’ for your child whilst they are in Reception class.</a:t>
            </a:r>
          </a:p>
          <a:p>
            <a:r>
              <a:rPr lang="en-GB" sz="1900" dirty="0">
                <a:solidFill>
                  <a:schemeClr val="tx1"/>
                </a:solidFill>
                <a:latin typeface="Comic Sans MS"/>
                <a:cs typeface="Calibri"/>
              </a:rPr>
              <a:t>Phonics games and apps – Phonics Play, ICT Games, Phonics Genius, Ladybird I’m Ready for Phonics, Teach your Monster to Read, Hooked on Phonics, Early Reading, Alphablocks</a:t>
            </a:r>
          </a:p>
          <a:p>
            <a:r>
              <a:rPr lang="en-GB" sz="1900" dirty="0">
                <a:solidFill>
                  <a:schemeClr val="tx1"/>
                </a:solidFill>
                <a:latin typeface="Comic Sans MS"/>
                <a:cs typeface="Calibri"/>
              </a:rPr>
              <a:t>Encourage your child to love reading. Surrounding your child with books and text (comics, magazines, fiction and non-fiction). Read to each other. Visit a local library. Read things all around you – signs, menus, road names, everyday information, shopping lists – make it fun!</a:t>
            </a:r>
          </a:p>
          <a:p>
            <a:r>
              <a:rPr lang="en-GB" sz="1900" dirty="0">
                <a:solidFill>
                  <a:schemeClr val="tx1"/>
                </a:solidFill>
                <a:latin typeface="Comic Sans MS" panose="030F0702030302020204" pitchFamily="66" charset="0"/>
                <a:cs typeface="Calibri" pitchFamily="34" charset="0"/>
              </a:rPr>
              <a:t>Show enthusiasm!</a:t>
            </a:r>
          </a:p>
          <a:p>
            <a:endParaRPr lang="en-GB" sz="1900" dirty="0">
              <a:solidFill>
                <a:schemeClr val="tx1"/>
              </a:solidFill>
              <a:latin typeface="Comic Sans MS" panose="030F0702030302020204" pitchFamily="66" charset="0"/>
              <a:cs typeface="Calibri" pitchFamily="34" charset="0"/>
            </a:endParaRPr>
          </a:p>
          <a:p>
            <a:endParaRPr lang="en-GB" sz="1900" dirty="0">
              <a:solidFill>
                <a:schemeClr val="tx1"/>
              </a:solidFill>
              <a:latin typeface="Comic Sans MS" panose="030F0702030302020204" pitchFamily="66" charset="0"/>
              <a:cs typeface="Calibri" pitchFamily="34" charset="0"/>
            </a:endParaRPr>
          </a:p>
          <a:p>
            <a:endParaRPr lang="en-GB" sz="1900" dirty="0">
              <a:solidFill>
                <a:schemeClr val="tx1"/>
              </a:solidFill>
              <a:latin typeface="Comic Sans MS" panose="030F0702030302020204" pitchFamily="66" charset="0"/>
              <a:cs typeface="Calibri" pitchFamily="34" charset="0"/>
            </a:endParaRPr>
          </a:p>
          <a:p>
            <a:endParaRPr lang="en-GB" dirty="0">
              <a:solidFill>
                <a:schemeClr val="tx1"/>
              </a:solidFill>
              <a:latin typeface="Comic Sans MS" panose="030F0702030302020204" pitchFamily="66" charset="0"/>
              <a:cs typeface="Calibri" pitchFamily="34" charset="0"/>
            </a:endParaRPr>
          </a:p>
        </p:txBody>
      </p:sp>
    </p:spTree>
    <p:extLst>
      <p:ext uri="{BB962C8B-B14F-4D97-AF65-F5344CB8AC3E}">
        <p14:creationId xmlns:p14="http://schemas.microsoft.com/office/powerpoint/2010/main" val="1576681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04664"/>
            <a:ext cx="7772400" cy="1143000"/>
          </a:xfrm>
        </p:spPr>
        <p:txBody>
          <a:bodyPr>
            <a:noAutofit/>
          </a:bodyPr>
          <a:lstStyle/>
          <a:p>
            <a:pPr algn="ctr"/>
            <a:r>
              <a:rPr lang="en-GB" dirty="0">
                <a:solidFill>
                  <a:schemeClr val="tx1"/>
                </a:solidFill>
                <a:latin typeface="Comic Sans MS" panose="030F0702030302020204" pitchFamily="66" charset="0"/>
              </a:rPr>
              <a:t>Helpful tips…</a:t>
            </a:r>
          </a:p>
        </p:txBody>
      </p:sp>
      <p:sp>
        <p:nvSpPr>
          <p:cNvPr id="3" name="Content Placeholder 2"/>
          <p:cNvSpPr>
            <a:spLocks noGrp="1"/>
          </p:cNvSpPr>
          <p:nvPr>
            <p:ph idx="1"/>
          </p:nvPr>
        </p:nvSpPr>
        <p:spPr>
          <a:xfrm>
            <a:off x="457200" y="1484784"/>
            <a:ext cx="8229600" cy="4860032"/>
          </a:xfrm>
        </p:spPr>
        <p:txBody>
          <a:bodyPr>
            <a:normAutofit/>
          </a:bodyPr>
          <a:lstStyle/>
          <a:p>
            <a:r>
              <a:rPr lang="en-GB" dirty="0">
                <a:solidFill>
                  <a:schemeClr val="tx1"/>
                </a:solidFill>
                <a:latin typeface="Comic Sans MS" panose="030F0702030302020204" pitchFamily="66" charset="0"/>
                <a:cs typeface="Calibri" pitchFamily="34" charset="0"/>
              </a:rPr>
              <a:t>Encourage your child to segment and blend words if they know those sounds. Help them to do this by modelling the process.</a:t>
            </a:r>
          </a:p>
          <a:p>
            <a:r>
              <a:rPr lang="en-GB" dirty="0">
                <a:solidFill>
                  <a:schemeClr val="tx1"/>
                </a:solidFill>
                <a:latin typeface="Comic Sans MS" panose="030F0702030302020204" pitchFamily="66" charset="0"/>
                <a:cs typeface="Calibri" pitchFamily="34" charset="0"/>
              </a:rPr>
              <a:t>Help with tricky words to maintain the flow of the story/text.</a:t>
            </a:r>
          </a:p>
          <a:p>
            <a:r>
              <a:rPr lang="en-GB" dirty="0">
                <a:solidFill>
                  <a:schemeClr val="tx1"/>
                </a:solidFill>
                <a:latin typeface="Comic Sans MS" panose="030F0702030302020204" pitchFamily="66" charset="0"/>
                <a:cs typeface="Calibri" pitchFamily="34" charset="0"/>
              </a:rPr>
              <a:t>Discuss what might be happening in the pictures but don’t encourage your child to use the pictures to ‘guess’ what words might be!</a:t>
            </a:r>
          </a:p>
          <a:p>
            <a:r>
              <a:rPr lang="en-GB" dirty="0">
                <a:solidFill>
                  <a:schemeClr val="tx1"/>
                </a:solidFill>
                <a:latin typeface="Comic Sans MS" panose="030F0702030302020204" pitchFamily="66" charset="0"/>
                <a:cs typeface="Calibri" pitchFamily="34" charset="0"/>
              </a:rPr>
              <a:t>Re-read the book so that children can make sense of what they are reading. </a:t>
            </a:r>
          </a:p>
          <a:p>
            <a:r>
              <a:rPr lang="en-GB" dirty="0">
                <a:solidFill>
                  <a:schemeClr val="tx1"/>
                </a:solidFill>
                <a:latin typeface="Comic Sans MS" panose="030F0702030302020204" pitchFamily="66" charset="0"/>
                <a:cs typeface="Calibri" pitchFamily="34" charset="0"/>
              </a:rPr>
              <a:t>Whilst re-reading, demonstrate reading the text from left to right, but try not to point to the text as you read. </a:t>
            </a:r>
          </a:p>
          <a:p>
            <a:r>
              <a:rPr lang="en-GB" dirty="0">
                <a:solidFill>
                  <a:schemeClr val="tx1"/>
                </a:solidFill>
                <a:latin typeface="Comic Sans MS" panose="030F0702030302020204" pitchFamily="66" charset="0"/>
                <a:cs typeface="Calibri" pitchFamily="34" charset="0"/>
              </a:rPr>
              <a:t>Involve the child in the re-reading part by allowing them to join in. </a:t>
            </a:r>
          </a:p>
        </p:txBody>
      </p:sp>
    </p:spTree>
    <p:extLst>
      <p:ext uri="{BB962C8B-B14F-4D97-AF65-F5344CB8AC3E}">
        <p14:creationId xmlns:p14="http://schemas.microsoft.com/office/powerpoint/2010/main" val="4221191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BCB3-D83A-4208-9A2E-383FF8E55227}"/>
              </a:ext>
            </a:extLst>
          </p:cNvPr>
          <p:cNvSpPr>
            <a:spLocks noGrp="1"/>
          </p:cNvSpPr>
          <p:nvPr>
            <p:ph type="title"/>
          </p:nvPr>
        </p:nvSpPr>
        <p:spPr/>
        <p:txBody>
          <a:bodyPr>
            <a:normAutofit fontScale="90000"/>
          </a:bodyPr>
          <a:lstStyle/>
          <a:p>
            <a:r>
              <a:rPr lang="en-GB" u="sng" dirty="0">
                <a:solidFill>
                  <a:schemeClr val="tx1"/>
                </a:solidFill>
                <a:latin typeface="Comic Sans MS" panose="030F0702030302020204" pitchFamily="66" charset="0"/>
              </a:rPr>
              <a:t>Phonics Screening Check</a:t>
            </a:r>
            <a:br>
              <a:rPr lang="en-GB" u="sng" dirty="0">
                <a:solidFill>
                  <a:schemeClr val="tx1"/>
                </a:solidFill>
                <a:latin typeface="Comic Sans MS" panose="030F0702030302020204" pitchFamily="66" charset="0"/>
              </a:rPr>
            </a:br>
            <a:br>
              <a:rPr lang="en-GB" u="sng" dirty="0">
                <a:solidFill>
                  <a:schemeClr val="tx1"/>
                </a:solidFill>
                <a:latin typeface="Comic Sans MS" panose="030F0702030302020204" pitchFamily="66" charset="0"/>
              </a:rPr>
            </a:br>
            <a:endParaRPr lang="en-GB" sz="2200" u="sng" dirty="0">
              <a:solidFill>
                <a:schemeClr val="tx1"/>
              </a:solidFill>
              <a:latin typeface="Comic Sans MS" panose="030F0702030302020204" pitchFamily="66" charset="0"/>
            </a:endParaRPr>
          </a:p>
        </p:txBody>
      </p:sp>
      <p:sp>
        <p:nvSpPr>
          <p:cNvPr id="4" name="TextBox 3">
            <a:extLst>
              <a:ext uri="{FF2B5EF4-FFF2-40B4-BE49-F238E27FC236}">
                <a16:creationId xmlns:a16="http://schemas.microsoft.com/office/drawing/2014/main" id="{B2802794-AC79-4C22-838F-28B4E259616C}"/>
              </a:ext>
            </a:extLst>
          </p:cNvPr>
          <p:cNvSpPr txBox="1"/>
          <p:nvPr/>
        </p:nvSpPr>
        <p:spPr>
          <a:xfrm>
            <a:off x="541513" y="1252516"/>
            <a:ext cx="7992888" cy="4801314"/>
          </a:xfrm>
          <a:prstGeom prst="rect">
            <a:avLst/>
          </a:prstGeom>
          <a:noFill/>
        </p:spPr>
        <p:txBody>
          <a:bodyPr wrap="square" rtlCol="0">
            <a:spAutoFit/>
          </a:bodyPr>
          <a:lstStyle/>
          <a:p>
            <a:r>
              <a:rPr lang="en-GB" dirty="0">
                <a:latin typeface="Comic Sans MS" panose="030F0702030302020204" pitchFamily="66" charset="0"/>
              </a:rPr>
              <a:t>The phonics screening check will be taken individually by all children in Year 1, in England, from June 2012. It is designed to give teachers and parents, information on how your child is progressing in phonics. </a:t>
            </a:r>
            <a:br>
              <a:rPr lang="en-GB" dirty="0">
                <a:latin typeface="Comic Sans MS" panose="030F0702030302020204" pitchFamily="66" charset="0"/>
              </a:rPr>
            </a:br>
            <a:br>
              <a:rPr lang="en-GB" dirty="0">
                <a:latin typeface="Comic Sans MS" panose="030F0702030302020204" pitchFamily="66" charset="0"/>
              </a:rPr>
            </a:br>
            <a:r>
              <a:rPr lang="en-GB" dirty="0">
                <a:latin typeface="Comic Sans MS" panose="030F0702030302020204" pitchFamily="66" charset="0"/>
              </a:rPr>
              <a:t>What is the phonic screening check? There will be two sections in this 40-word check and it will assess phonics skills and knowledge learnt through Reception and Year 1. What will it check? </a:t>
            </a:r>
          </a:p>
          <a:p>
            <a:endParaRPr lang="en-GB" dirty="0">
              <a:latin typeface="Comic Sans MS" panose="030F0702030302020204" pitchFamily="66" charset="0"/>
            </a:endParaRPr>
          </a:p>
          <a:p>
            <a:r>
              <a:rPr lang="en-GB" dirty="0">
                <a:latin typeface="Comic Sans MS" panose="030F0702030302020204" pitchFamily="66" charset="0"/>
              </a:rPr>
              <a:t>It will check that your son/daughter can: </a:t>
            </a:r>
            <a:br>
              <a:rPr lang="en-GB" dirty="0">
                <a:latin typeface="Comic Sans MS" panose="030F0702030302020204" pitchFamily="66" charset="0"/>
              </a:rPr>
            </a:br>
            <a:r>
              <a:rPr lang="en-GB" dirty="0">
                <a:latin typeface="Comic Sans MS" panose="030F0702030302020204" pitchFamily="66" charset="0"/>
              </a:rPr>
              <a:t>Sound out and blend sounds in order to read simple words. </a:t>
            </a:r>
            <a:br>
              <a:rPr lang="en-GB" dirty="0">
                <a:latin typeface="Comic Sans MS" panose="030F0702030302020204" pitchFamily="66" charset="0"/>
              </a:rPr>
            </a:br>
            <a:r>
              <a:rPr lang="en-GB" dirty="0">
                <a:latin typeface="Comic Sans MS" panose="030F0702030302020204" pitchFamily="66" charset="0"/>
              </a:rPr>
              <a:t> Read phonically decodable one-syllable and two-syllable words, e.g. cat, sand, windmill. </a:t>
            </a:r>
          </a:p>
          <a:p>
            <a:r>
              <a:rPr lang="en-GB" dirty="0">
                <a:latin typeface="Comic Sans MS" panose="030F0702030302020204" pitchFamily="66" charset="0"/>
              </a:rPr>
              <a:t> Read a selection of nonsense (alien) words. </a:t>
            </a:r>
          </a:p>
          <a:p>
            <a:endParaRPr lang="en-GB" dirty="0">
              <a:latin typeface="Comic Sans MS" panose="030F0702030302020204" pitchFamily="66" charset="0"/>
            </a:endParaRPr>
          </a:p>
          <a:p>
            <a:r>
              <a:rPr lang="en-GB" dirty="0">
                <a:latin typeface="Comic Sans MS" panose="030F0702030302020204" pitchFamily="66" charset="0"/>
              </a:rPr>
              <a:t>The check is not about passing or failing but checking appropriate progress is being made. If you child does not reach the threshold, they will re-sit the check the following summer term.</a:t>
            </a:r>
          </a:p>
        </p:txBody>
      </p:sp>
    </p:spTree>
    <p:extLst>
      <p:ext uri="{BB962C8B-B14F-4D97-AF65-F5344CB8AC3E}">
        <p14:creationId xmlns:p14="http://schemas.microsoft.com/office/powerpoint/2010/main" val="1488780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BAEEBB2-CA09-4BB9-89ED-83A98841667A}"/>
              </a:ext>
            </a:extLst>
          </p:cNvPr>
          <p:cNvSpPr txBox="1">
            <a:spLocks noChangeArrowheads="1"/>
          </p:cNvSpPr>
          <p:nvPr/>
        </p:nvSpPr>
        <p:spPr bwMode="auto">
          <a:xfrm>
            <a:off x="1524000" y="-63500"/>
            <a:ext cx="8229600" cy="11430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eaLnBrk="0" fontAlgn="base" hangingPunct="0">
              <a:spcBef>
                <a:spcPct val="0"/>
              </a:spcBef>
              <a:spcAft>
                <a:spcPct val="0"/>
              </a:spcAft>
              <a:defRPr sz="4400">
                <a:solidFill>
                  <a:schemeClr val="tx2"/>
                </a:solidFill>
                <a:latin typeface="Arial" pitchFamily="34" charset="0"/>
                <a:ea typeface="宋体" pitchFamily="2" charset="-122"/>
              </a:defRPr>
            </a:lvl6pPr>
            <a:lvl7pPr marL="914400" algn="ctr" rtl="0" eaLnBrk="0" fontAlgn="base" hangingPunct="0">
              <a:spcBef>
                <a:spcPct val="0"/>
              </a:spcBef>
              <a:spcAft>
                <a:spcPct val="0"/>
              </a:spcAft>
              <a:defRPr sz="4400">
                <a:solidFill>
                  <a:schemeClr val="tx2"/>
                </a:solidFill>
                <a:latin typeface="Arial" pitchFamily="34" charset="0"/>
                <a:ea typeface="宋体" pitchFamily="2" charset="-122"/>
              </a:defRPr>
            </a:lvl7pPr>
            <a:lvl8pPr marL="1371600" algn="ctr" rtl="0" eaLnBrk="0" fontAlgn="base" hangingPunct="0">
              <a:spcBef>
                <a:spcPct val="0"/>
              </a:spcBef>
              <a:spcAft>
                <a:spcPct val="0"/>
              </a:spcAft>
              <a:defRPr sz="4400">
                <a:solidFill>
                  <a:schemeClr val="tx2"/>
                </a:solidFill>
                <a:latin typeface="Arial" pitchFamily="34" charset="0"/>
                <a:ea typeface="宋体" pitchFamily="2" charset="-122"/>
              </a:defRPr>
            </a:lvl8pPr>
            <a:lvl9pPr marL="1828800" algn="ctr" rtl="0" eaLnBrk="0" fontAlgn="base" hangingPunct="0">
              <a:spcBef>
                <a:spcPct val="0"/>
              </a:spcBef>
              <a:spcAft>
                <a:spcPct val="0"/>
              </a:spcAft>
              <a:defRPr sz="4400">
                <a:solidFill>
                  <a:schemeClr val="tx2"/>
                </a:solidFill>
                <a:latin typeface="Arial" pitchFamily="34" charset="0"/>
                <a:ea typeface="宋体" pitchFamily="2" charset="-122"/>
              </a:defRPr>
            </a:lvl9pPr>
          </a:lstStyle>
          <a:p>
            <a:pPr eaLnBrk="1" hangingPunct="1">
              <a:buFontTx/>
              <a:buNone/>
              <a:defRPr/>
            </a:pPr>
            <a:r>
              <a:rPr lang="en-US" altLang="en-US" sz="3200" u="sng" kern="0" dirty="0">
                <a:latin typeface="Comic Sans MS" panose="030F0702030302020204" pitchFamily="66" charset="0"/>
              </a:rPr>
              <a:t>Handwriting</a:t>
            </a:r>
            <a:endParaRPr lang="en-US" altLang="en-US" sz="3000" u="sng" kern="0" dirty="0">
              <a:latin typeface="Comic Sans MS" panose="030F0702030302020204" pitchFamily="66" charset="0"/>
            </a:endParaRPr>
          </a:p>
        </p:txBody>
      </p:sp>
      <p:pic>
        <p:nvPicPr>
          <p:cNvPr id="34818" name="Picture 2">
            <a:extLst>
              <a:ext uri="{FF2B5EF4-FFF2-40B4-BE49-F238E27FC236}">
                <a16:creationId xmlns:a16="http://schemas.microsoft.com/office/drawing/2014/main" id="{78BFB316-3EEA-4F56-90C7-AF7454E092E9}"/>
              </a:ext>
            </a:extLst>
          </p:cNvPr>
          <p:cNvPicPr>
            <a:picLocks noChangeAspect="1" noChangeArrowheads="1"/>
          </p:cNvPicPr>
          <p:nvPr/>
        </p:nvPicPr>
        <p:blipFill>
          <a:blip r:embed="rId2" cstate="print"/>
          <a:srcRect l="1660" t="12542" r="19199" b="5501"/>
          <a:stretch>
            <a:fillRect/>
          </a:stretch>
        </p:blipFill>
        <p:spPr bwMode="auto">
          <a:xfrm>
            <a:off x="2896120" y="2852936"/>
            <a:ext cx="5735118" cy="333913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Rectangle 3">
            <a:extLst>
              <a:ext uri="{FF2B5EF4-FFF2-40B4-BE49-F238E27FC236}">
                <a16:creationId xmlns:a16="http://schemas.microsoft.com/office/drawing/2014/main" id="{871C2F44-19D1-467D-A136-51BB77C6145B}"/>
              </a:ext>
            </a:extLst>
          </p:cNvPr>
          <p:cNvSpPr/>
          <p:nvPr/>
        </p:nvSpPr>
        <p:spPr>
          <a:xfrm>
            <a:off x="160338" y="188913"/>
            <a:ext cx="2735262" cy="5693866"/>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GB" sz="2000" u="sng" dirty="0" err="1">
                <a:latin typeface="Comic Sans MS" panose="030F0702030302020204" pitchFamily="66" charset="0"/>
              </a:rPr>
              <a:t>Penpals</a:t>
            </a:r>
            <a:r>
              <a:rPr lang="en-GB" sz="2000" u="sng" dirty="0">
                <a:latin typeface="Comic Sans MS" panose="030F0702030302020204" pitchFamily="66" charset="0"/>
              </a:rPr>
              <a:t> scheme.</a:t>
            </a:r>
          </a:p>
          <a:p>
            <a:pPr>
              <a:defRPr/>
            </a:pPr>
            <a:endParaRPr lang="en-GB" sz="2000" i="1" dirty="0">
              <a:solidFill>
                <a:srgbClr val="0070C0"/>
              </a:solidFill>
              <a:latin typeface="Comic Sans MS" panose="030F0702030302020204" pitchFamily="66" charset="0"/>
            </a:endParaRPr>
          </a:p>
          <a:p>
            <a:pPr>
              <a:defRPr/>
            </a:pPr>
            <a:r>
              <a:rPr lang="en-GB" sz="2000" dirty="0">
                <a:solidFill>
                  <a:schemeClr val="tx1"/>
                </a:solidFill>
                <a:latin typeface="Comic Sans MS" panose="030F0702030302020204" pitchFamily="66" charset="0"/>
              </a:rPr>
              <a:t>In Early Years the letter shapes are learnt at the same time as the sound.</a:t>
            </a:r>
          </a:p>
          <a:p>
            <a:pPr>
              <a:defRPr/>
            </a:pPr>
            <a:endParaRPr lang="en-GB" sz="2000" dirty="0">
              <a:solidFill>
                <a:schemeClr val="tx1"/>
              </a:solidFill>
              <a:latin typeface="Comic Sans MS" panose="030F0702030302020204" pitchFamily="66" charset="0"/>
            </a:endParaRPr>
          </a:p>
          <a:p>
            <a:pPr>
              <a:defRPr/>
            </a:pPr>
            <a:r>
              <a:rPr lang="en-GB" sz="2000" dirty="0">
                <a:solidFill>
                  <a:schemeClr val="tx1"/>
                </a:solidFill>
                <a:latin typeface="Comic Sans MS" panose="030F0702030302020204" pitchFamily="66" charset="0"/>
              </a:rPr>
              <a:t>These are sent home weekly with the appropriate rhyme.</a:t>
            </a:r>
          </a:p>
          <a:p>
            <a:pPr>
              <a:defRPr/>
            </a:pPr>
            <a:endParaRPr lang="en-GB" sz="2000" dirty="0">
              <a:solidFill>
                <a:schemeClr val="tx1"/>
              </a:solidFill>
              <a:latin typeface="Comic Sans MS" panose="030F0702030302020204" pitchFamily="66" charset="0"/>
            </a:endParaRPr>
          </a:p>
          <a:p>
            <a:pPr>
              <a:defRPr/>
            </a:pPr>
            <a:r>
              <a:rPr lang="en-GB" sz="2000" dirty="0">
                <a:solidFill>
                  <a:schemeClr val="tx1"/>
                </a:solidFill>
                <a:latin typeface="Comic Sans MS" panose="030F0702030302020204" pitchFamily="66" charset="0"/>
              </a:rPr>
              <a:t>As the children progress, handwriting is a separate lesson in the week as it has always been.</a:t>
            </a:r>
          </a:p>
          <a:p>
            <a:pPr>
              <a:buFont typeface="Wingdings" charset="0"/>
              <a:buNone/>
              <a:defRPr/>
            </a:pPr>
            <a:endParaRPr lang="en-GB" sz="2400" dirty="0">
              <a:latin typeface="Tempus Sans ITC" panose="04020404030D07020202" pitchFamily="82" charset="0"/>
            </a:endParaRPr>
          </a:p>
        </p:txBody>
      </p:sp>
      <p:pic>
        <p:nvPicPr>
          <p:cNvPr id="13317" name="Picture 4">
            <a:extLst>
              <a:ext uri="{FF2B5EF4-FFF2-40B4-BE49-F238E27FC236}">
                <a16:creationId xmlns:a16="http://schemas.microsoft.com/office/drawing/2014/main" id="{17F23820-3F6A-42EB-ADED-EA6C68670F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836613"/>
            <a:ext cx="2362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a:extLst>
              <a:ext uri="{FF2B5EF4-FFF2-40B4-BE49-F238E27FC236}">
                <a16:creationId xmlns:a16="http://schemas.microsoft.com/office/drawing/2014/main" id="{31B6C1E2-0C18-4054-8DE4-2FCA7BFDA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836613"/>
            <a:ext cx="234473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Clr clrSpc="rgb" dir="cw">
                                      <p:cBhvr override="childStyle">
                                        <p:cTn id="6" dur="200" fill="hold"/>
                                        <p:tgtEl>
                                          <p:spTgt spid="34818"/>
                                        </p:tgtEl>
                                        <p:attrNameLst>
                                          <p:attrName>style.color</p:attrName>
                                        </p:attrNameLst>
                                      </p:cBhvr>
                                      <p:to>
                                        <a:schemeClr val="accent2"/>
                                      </p:to>
                                    </p:animClr>
                                    <p:animClr clrSpc="rgb" dir="cw">
                                      <p:cBhvr>
                                        <p:cTn id="7" dur="200" fill="hold"/>
                                        <p:tgtEl>
                                          <p:spTgt spid="34818"/>
                                        </p:tgtEl>
                                        <p:attrNameLst>
                                          <p:attrName>fillcolor</p:attrName>
                                        </p:attrNameLst>
                                      </p:cBhvr>
                                      <p:to>
                                        <a:schemeClr val="accent2"/>
                                      </p:to>
                                    </p:animClr>
                                    <p:set>
                                      <p:cBhvr>
                                        <p:cTn id="8" dur="200" fill="hold"/>
                                        <p:tgtEl>
                                          <p:spTgt spid="34818"/>
                                        </p:tgtEl>
                                        <p:attrNameLst>
                                          <p:attrName>fill.type</p:attrName>
                                        </p:attrNameLst>
                                      </p:cBhvr>
                                      <p:to>
                                        <p:strVal val="solid"/>
                                      </p:to>
                                    </p:set>
                                    <p:set>
                                      <p:cBhvr>
                                        <p:cTn id="9" dur="200" fill="hold"/>
                                        <p:tgtEl>
                                          <p:spTgt spid="34818"/>
                                        </p:tgtEl>
                                        <p:attrNameLst>
                                          <p:attrName>fill.on</p:attrName>
                                        </p:attrNameLst>
                                      </p:cBhvr>
                                      <p:to>
                                        <p:strVal val="true"/>
                                      </p:to>
                                    </p:set>
                                    <p:animRot by="120000">
                                      <p:cBhvr>
                                        <p:cTn id="10" dur="200" fill="hold">
                                          <p:stCondLst>
                                            <p:cond delay="0"/>
                                          </p:stCondLst>
                                        </p:cTn>
                                        <p:tgtEl>
                                          <p:spTgt spid="34818"/>
                                        </p:tgtEl>
                                        <p:attrNameLst>
                                          <p:attrName>r</p:attrName>
                                        </p:attrNameLst>
                                      </p:cBhvr>
                                    </p:animRot>
                                    <p:animRot by="-240000">
                                      <p:cBhvr>
                                        <p:cTn id="11" dur="400" fill="hold">
                                          <p:stCondLst>
                                            <p:cond delay="400"/>
                                          </p:stCondLst>
                                        </p:cTn>
                                        <p:tgtEl>
                                          <p:spTgt spid="34818"/>
                                        </p:tgtEl>
                                        <p:attrNameLst>
                                          <p:attrName>r</p:attrName>
                                        </p:attrNameLst>
                                      </p:cBhvr>
                                    </p:animRot>
                                    <p:animRot by="240000">
                                      <p:cBhvr>
                                        <p:cTn id="12" dur="400" fill="hold">
                                          <p:stCondLst>
                                            <p:cond delay="800"/>
                                          </p:stCondLst>
                                        </p:cTn>
                                        <p:tgtEl>
                                          <p:spTgt spid="34818"/>
                                        </p:tgtEl>
                                        <p:attrNameLst>
                                          <p:attrName>r</p:attrName>
                                        </p:attrNameLst>
                                      </p:cBhvr>
                                    </p:animRot>
                                    <p:animRot by="-240000">
                                      <p:cBhvr>
                                        <p:cTn id="13" dur="400" fill="hold">
                                          <p:stCondLst>
                                            <p:cond delay="1200"/>
                                          </p:stCondLst>
                                        </p:cTn>
                                        <p:tgtEl>
                                          <p:spTgt spid="34818"/>
                                        </p:tgtEl>
                                        <p:attrNameLst>
                                          <p:attrName>r</p:attrName>
                                        </p:attrNameLst>
                                      </p:cBhvr>
                                    </p:animRot>
                                    <p:animRot by="120000">
                                      <p:cBhvr>
                                        <p:cTn id="14" dur="400" fill="hold">
                                          <p:stCondLst>
                                            <p:cond delay="1600"/>
                                          </p:stCondLst>
                                        </p:cTn>
                                        <p:tgtEl>
                                          <p:spTgt spid="348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2204864"/>
            <a:ext cx="7358252"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08520" y="372518"/>
            <a:ext cx="7772400" cy="706090"/>
          </a:xfrm>
        </p:spPr>
        <p:txBody>
          <a:bodyPr>
            <a:normAutofit/>
          </a:bodyPr>
          <a:lstStyle/>
          <a:p>
            <a:pPr algn="ctr"/>
            <a:r>
              <a:rPr lang="en-GB" b="1" dirty="0">
                <a:solidFill>
                  <a:schemeClr val="tx1"/>
                </a:solidFill>
                <a:latin typeface="Comic Sans MS" panose="030F0702030302020204" pitchFamily="66" charset="0"/>
              </a:rPr>
              <a:t>The Importance of Reading</a:t>
            </a:r>
          </a:p>
        </p:txBody>
      </p:sp>
      <p:sp>
        <p:nvSpPr>
          <p:cNvPr id="3" name="Content Placeholder 2"/>
          <p:cNvSpPr>
            <a:spLocks noGrp="1"/>
          </p:cNvSpPr>
          <p:nvPr>
            <p:ph idx="1"/>
          </p:nvPr>
        </p:nvSpPr>
        <p:spPr>
          <a:xfrm>
            <a:off x="457200" y="1268760"/>
            <a:ext cx="8229600" cy="4857403"/>
          </a:xfrm>
        </p:spPr>
        <p:txBody>
          <a:bodyPr>
            <a:normAutofit/>
          </a:bodyPr>
          <a:lstStyle/>
          <a:p>
            <a:pPr marL="0" indent="0">
              <a:buNone/>
            </a:pPr>
            <a:r>
              <a:rPr lang="en-GB" dirty="0">
                <a:solidFill>
                  <a:schemeClr val="tx1"/>
                </a:solidFill>
                <a:latin typeface="Comic Sans MS" panose="030F0702030302020204" pitchFamily="66" charset="0"/>
                <a:cs typeface="Calibri" pitchFamily="34" charset="0"/>
              </a:rPr>
              <a:t>The Independent Review of the Teaching of Early Reading – Jim Rose 2006</a:t>
            </a:r>
          </a:p>
          <a:p>
            <a:pPr marL="0" indent="0">
              <a:buNone/>
            </a:pPr>
            <a:r>
              <a:rPr lang="en-GB" dirty="0">
                <a:solidFill>
                  <a:schemeClr val="tx1"/>
                </a:solidFill>
                <a:latin typeface="Comic Sans MS" panose="030F0702030302020204" pitchFamily="66" charset="0"/>
                <a:cs typeface="Calibri" pitchFamily="34" charset="0"/>
              </a:rPr>
              <a:t>The Simple View of Reading:</a:t>
            </a:r>
          </a:p>
          <a:p>
            <a:pPr marL="0" indent="0">
              <a:buNone/>
            </a:pPr>
            <a:endParaRPr lang="en-GB" dirty="0">
              <a:latin typeface="Calibri" pitchFamily="34" charset="0"/>
              <a:cs typeface="Calibri" pitchFamily="34" charset="0"/>
            </a:endParaRPr>
          </a:p>
          <a:p>
            <a:pPr marL="0" indent="0">
              <a:buNone/>
            </a:pPr>
            <a:endParaRPr lang="en-GB" dirty="0"/>
          </a:p>
        </p:txBody>
      </p:sp>
    </p:spTree>
    <p:extLst>
      <p:ext uri="{BB962C8B-B14F-4D97-AF65-F5344CB8AC3E}">
        <p14:creationId xmlns:p14="http://schemas.microsoft.com/office/powerpoint/2010/main" val="2925212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5253154"/>
            <a:ext cx="1915865" cy="1383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14400" y="274638"/>
            <a:ext cx="7772400" cy="2074242"/>
          </a:xfrm>
        </p:spPr>
        <p:txBody>
          <a:bodyPr>
            <a:normAutofit/>
          </a:bodyPr>
          <a:lstStyle/>
          <a:p>
            <a:pPr algn="ctr"/>
            <a:r>
              <a:rPr lang="en-US" sz="3200" dirty="0">
                <a:solidFill>
                  <a:schemeClr val="tx1"/>
                </a:solidFill>
                <a:latin typeface="Comic Sans MS"/>
              </a:rPr>
              <a:t>Six skills that children must have before handwriting begins are:</a:t>
            </a:r>
            <a:br>
              <a:rPr lang="en-US" sz="3200" dirty="0"/>
            </a:br>
            <a:endParaRPr lang="en-GB" sz="3200" dirty="0"/>
          </a:p>
        </p:txBody>
      </p:sp>
      <p:sp>
        <p:nvSpPr>
          <p:cNvPr id="3" name="Content Placeholder 2"/>
          <p:cNvSpPr>
            <a:spLocks noGrp="1"/>
          </p:cNvSpPr>
          <p:nvPr>
            <p:ph sz="quarter" idx="1"/>
          </p:nvPr>
        </p:nvSpPr>
        <p:spPr>
          <a:xfrm>
            <a:off x="251520" y="1988840"/>
            <a:ext cx="7772400" cy="4248472"/>
          </a:xfrm>
        </p:spPr>
        <p:txBody>
          <a:bodyPr>
            <a:normAutofit/>
          </a:bodyPr>
          <a:lstStyle/>
          <a:p>
            <a:r>
              <a:rPr lang="en-US" dirty="0">
                <a:solidFill>
                  <a:schemeClr val="tx1"/>
                </a:solidFill>
                <a:latin typeface="Comic Sans MS" panose="030F0702030302020204" pitchFamily="66" charset="0"/>
              </a:rPr>
              <a:t>Small muscle development</a:t>
            </a:r>
          </a:p>
          <a:p>
            <a:r>
              <a:rPr lang="en-US" dirty="0">
                <a:solidFill>
                  <a:schemeClr val="tx1"/>
                </a:solidFill>
                <a:latin typeface="Comic Sans MS" panose="030F0702030302020204" pitchFamily="66" charset="0"/>
              </a:rPr>
              <a:t>Eye-hand coordination</a:t>
            </a:r>
          </a:p>
          <a:p>
            <a:r>
              <a:rPr lang="en-US" dirty="0">
                <a:solidFill>
                  <a:schemeClr val="tx1"/>
                </a:solidFill>
                <a:latin typeface="Comic Sans MS" panose="030F0702030302020204" pitchFamily="66" charset="0"/>
              </a:rPr>
              <a:t>ability to hold utensils or writing tools</a:t>
            </a:r>
          </a:p>
          <a:p>
            <a:r>
              <a:rPr lang="en-US" dirty="0">
                <a:solidFill>
                  <a:schemeClr val="tx1"/>
                </a:solidFill>
                <a:latin typeface="Comic Sans MS" panose="030F0702030302020204" pitchFamily="66" charset="0"/>
              </a:rPr>
              <a:t>capacity to smoothly form basic strokes such as lines and circles</a:t>
            </a:r>
          </a:p>
          <a:p>
            <a:r>
              <a:rPr lang="en-US" dirty="0">
                <a:solidFill>
                  <a:schemeClr val="tx1"/>
                </a:solidFill>
                <a:latin typeface="Comic Sans MS" panose="030F0702030302020204" pitchFamily="66" charset="0"/>
              </a:rPr>
              <a:t>letter perception, including the ability to recognize forms, notice likeness and differences, infer the movements necessary for the production of form and give accurate verbal descriptions of what is seen</a:t>
            </a:r>
          </a:p>
          <a:p>
            <a:r>
              <a:rPr lang="en-US" dirty="0">
                <a:solidFill>
                  <a:schemeClr val="tx1"/>
                </a:solidFill>
                <a:latin typeface="Comic Sans MS" panose="030F0702030302020204" pitchFamily="66" charset="0"/>
              </a:rPr>
              <a:t>Orientation to printed language, which involves the visual analysis of letters and words along with right/left discrimination.	</a:t>
            </a:r>
          </a:p>
          <a:p>
            <a:endParaRPr lang="en-GB" dirty="0"/>
          </a:p>
        </p:txBody>
      </p:sp>
    </p:spTree>
    <p:extLst>
      <p:ext uri="{BB962C8B-B14F-4D97-AF65-F5344CB8AC3E}">
        <p14:creationId xmlns:p14="http://schemas.microsoft.com/office/powerpoint/2010/main" val="1861141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6863" y="4596476"/>
            <a:ext cx="4496332" cy="2153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pPr algn="ctr"/>
            <a:r>
              <a:rPr lang="en-US" dirty="0">
                <a:solidFill>
                  <a:schemeClr val="tx1"/>
                </a:solidFill>
                <a:latin typeface="Comic Sans MS" panose="030F0702030302020204" pitchFamily="66" charset="0"/>
              </a:rPr>
              <a:t>Gross motor control – early stages</a:t>
            </a:r>
            <a:endParaRPr lang="en-GB" dirty="0">
              <a:solidFill>
                <a:schemeClr val="tx1"/>
              </a:solidFill>
              <a:latin typeface="Comic Sans MS" panose="030F0702030302020204" pitchFamily="66" charset="0"/>
            </a:endParaRPr>
          </a:p>
        </p:txBody>
      </p:sp>
      <p:sp>
        <p:nvSpPr>
          <p:cNvPr id="3" name="Content Placeholder 2"/>
          <p:cNvSpPr>
            <a:spLocks noGrp="1"/>
          </p:cNvSpPr>
          <p:nvPr>
            <p:ph sz="quarter" idx="1"/>
          </p:nvPr>
        </p:nvSpPr>
        <p:spPr>
          <a:xfrm>
            <a:off x="323528" y="2132856"/>
            <a:ext cx="7772400" cy="4246984"/>
          </a:xfrm>
        </p:spPr>
        <p:txBody>
          <a:bodyPr vert="horz" lIns="91440" tIns="45720" rIns="91440" bIns="45720" rtlCol="0" anchor="t">
            <a:normAutofit/>
          </a:bodyPr>
          <a:lstStyle/>
          <a:p>
            <a:r>
              <a:rPr lang="en-US" sz="2200" dirty="0">
                <a:solidFill>
                  <a:schemeClr val="tx1"/>
                </a:solidFill>
                <a:latin typeface="Comic Sans MS" panose="030F0702030302020204" pitchFamily="66" charset="0"/>
              </a:rPr>
              <a:t>Consolidate the vocabulary of movement by talking about the movements children make, such as going round and round, making curves, springing up and sliding down, making long, slow movements or quick, jumpy movements. </a:t>
            </a:r>
          </a:p>
          <a:p>
            <a:r>
              <a:rPr lang="en-US" sz="2200" dirty="0">
                <a:solidFill>
                  <a:schemeClr val="tx1"/>
                </a:solidFill>
                <a:latin typeface="Comic Sans MS" panose="030F0702030302020204" pitchFamily="66" charset="0"/>
              </a:rPr>
              <a:t>Large movements in the air with their arms, hands and shoulders. </a:t>
            </a:r>
          </a:p>
          <a:p>
            <a:endParaRPr lang="en-US" sz="2200" dirty="0">
              <a:solidFill>
                <a:schemeClr val="tx1"/>
              </a:solidFill>
              <a:latin typeface="Comic Sans MS" panose="030F0702030302020204" pitchFamily="66" charset="0"/>
            </a:endParaRPr>
          </a:p>
          <a:p>
            <a:endParaRPr lang="en-GB" dirty="0"/>
          </a:p>
        </p:txBody>
      </p:sp>
    </p:spTree>
    <p:extLst>
      <p:ext uri="{BB962C8B-B14F-4D97-AF65-F5344CB8AC3E}">
        <p14:creationId xmlns:p14="http://schemas.microsoft.com/office/powerpoint/2010/main" val="3260878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7772400" cy="1786210"/>
          </a:xfrm>
        </p:spPr>
        <p:txBody>
          <a:bodyPr>
            <a:normAutofit/>
          </a:bodyPr>
          <a:lstStyle/>
          <a:p>
            <a:pPr algn="ctr"/>
            <a:r>
              <a:rPr lang="en-GB" b="1" dirty="0">
                <a:solidFill>
                  <a:schemeClr val="tx1"/>
                </a:solidFill>
                <a:latin typeface="Comic Sans MS" panose="030F0702030302020204" pitchFamily="66" charset="0"/>
              </a:rPr>
              <a:t>What can you do to help?</a:t>
            </a:r>
          </a:p>
        </p:txBody>
      </p:sp>
      <p:sp>
        <p:nvSpPr>
          <p:cNvPr id="3" name="Content Placeholder 2"/>
          <p:cNvSpPr>
            <a:spLocks noGrp="1"/>
          </p:cNvSpPr>
          <p:nvPr>
            <p:ph sz="quarter" idx="1"/>
          </p:nvPr>
        </p:nvSpPr>
        <p:spPr>
          <a:xfrm>
            <a:off x="914400" y="2060848"/>
            <a:ext cx="7772400" cy="4248472"/>
          </a:xfrm>
        </p:spPr>
        <p:txBody>
          <a:bodyPr>
            <a:normAutofit/>
          </a:bodyPr>
          <a:lstStyle/>
          <a:p>
            <a:r>
              <a:rPr lang="en-GB" sz="2000" dirty="0">
                <a:solidFill>
                  <a:schemeClr val="tx1"/>
                </a:solidFill>
                <a:latin typeface="Comic Sans MS" panose="030F0702030302020204" pitchFamily="66" charset="0"/>
              </a:rPr>
              <a:t>Provide opportunities for your child to make large movements – chalks on patio, mark making in the sand, painting (water on a brush on a wall or patio) swirl a tea towel/old bits of material</a:t>
            </a:r>
          </a:p>
          <a:p>
            <a:r>
              <a:rPr lang="en-GB" sz="2000" dirty="0">
                <a:solidFill>
                  <a:schemeClr val="tx1"/>
                </a:solidFill>
                <a:latin typeface="Comic Sans MS" panose="030F0702030302020204" pitchFamily="66" charset="0"/>
              </a:rPr>
              <a:t>Provide opportunities for your child to make finer, more controlled movements – threading, play dough, cooked spaghetti, mud, finger rhymes</a:t>
            </a:r>
          </a:p>
          <a:p>
            <a:r>
              <a:rPr lang="en-GB" sz="2000" dirty="0">
                <a:solidFill>
                  <a:schemeClr val="tx1"/>
                </a:solidFill>
                <a:latin typeface="Comic Sans MS" panose="030F0702030302020204" pitchFamily="66" charset="0"/>
              </a:rPr>
              <a:t>Don’t rush your child to write!</a:t>
            </a:r>
          </a:p>
          <a:p>
            <a:r>
              <a:rPr lang="en-GB" sz="2000" dirty="0">
                <a:solidFill>
                  <a:schemeClr val="tx1"/>
                </a:solidFill>
                <a:latin typeface="Comic Sans MS" panose="030F0702030302020204" pitchFamily="66" charset="0"/>
              </a:rPr>
              <a:t>Let your child choose the hand they write with</a:t>
            </a:r>
          </a:p>
          <a:p>
            <a:r>
              <a:rPr lang="en-GB" sz="2000" dirty="0">
                <a:solidFill>
                  <a:schemeClr val="tx1"/>
                </a:solidFill>
                <a:latin typeface="Comic Sans MS" panose="030F0702030302020204" pitchFamily="66" charset="0"/>
              </a:rPr>
              <a:t>Make it fun!</a:t>
            </a:r>
          </a:p>
        </p:txBody>
      </p:sp>
    </p:spTree>
    <p:extLst>
      <p:ext uri="{BB962C8B-B14F-4D97-AF65-F5344CB8AC3E}">
        <p14:creationId xmlns:p14="http://schemas.microsoft.com/office/powerpoint/2010/main" val="695353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0B209-D445-CF92-F183-68161AD4F63F}"/>
              </a:ext>
            </a:extLst>
          </p:cNvPr>
          <p:cNvSpPr>
            <a:spLocks noGrp="1"/>
          </p:cNvSpPr>
          <p:nvPr>
            <p:ph type="title"/>
          </p:nvPr>
        </p:nvSpPr>
        <p:spPr>
          <a:xfrm>
            <a:off x="609599" y="609600"/>
            <a:ext cx="6347713" cy="873760"/>
          </a:xfrm>
        </p:spPr>
        <p:txBody>
          <a:bodyPr/>
          <a:lstStyle/>
          <a:p>
            <a:r>
              <a:rPr lang="en-US" dirty="0"/>
              <a:t>Looking after books. </a:t>
            </a:r>
          </a:p>
        </p:txBody>
      </p:sp>
      <p:sp>
        <p:nvSpPr>
          <p:cNvPr id="3" name="Content Placeholder 2">
            <a:extLst>
              <a:ext uri="{FF2B5EF4-FFF2-40B4-BE49-F238E27FC236}">
                <a16:creationId xmlns:a16="http://schemas.microsoft.com/office/drawing/2014/main" id="{B6A5A1B9-4F2E-EA1E-04FA-15FFECA381C8}"/>
              </a:ext>
            </a:extLst>
          </p:cNvPr>
          <p:cNvSpPr>
            <a:spLocks noGrp="1"/>
          </p:cNvSpPr>
          <p:nvPr>
            <p:ph idx="1"/>
          </p:nvPr>
        </p:nvSpPr>
        <p:spPr>
          <a:xfrm>
            <a:off x="253999" y="1317310"/>
            <a:ext cx="7343394" cy="5303173"/>
          </a:xfrm>
        </p:spPr>
        <p:txBody>
          <a:bodyPr vert="horz" lIns="91440" tIns="45720" rIns="91440" bIns="45720" rtlCol="0" anchor="t">
            <a:normAutofit/>
          </a:bodyPr>
          <a:lstStyle/>
          <a:p>
            <a:r>
              <a:rPr lang="en-US" dirty="0"/>
              <a:t>No water bottles in book bags.</a:t>
            </a:r>
          </a:p>
          <a:p>
            <a:r>
              <a:rPr lang="en-US" dirty="0"/>
              <a:t>Please look after the books. They are expensive. It is important for us to maintain the good quality of the books for subsequent children working their way up through the reading scheme. </a:t>
            </a:r>
          </a:p>
          <a:p>
            <a:r>
              <a:rPr lang="en-US" dirty="0"/>
              <a:t>Return the books. They part of a set that allows our children and subsequent children. We cannot just replace one book, and the set are very expensive.</a:t>
            </a:r>
          </a:p>
          <a:p>
            <a:r>
              <a:rPr lang="en-US" dirty="0">
                <a:ea typeface="+mn-lt"/>
                <a:cs typeface="+mn-lt"/>
              </a:rPr>
              <a:t>Having books that have been looked after helps to promote a love of reading for all children. </a:t>
            </a:r>
          </a:p>
          <a:p>
            <a:r>
              <a:rPr lang="en-GB" sz="1800">
                <a:solidFill>
                  <a:srgbClr val="212529"/>
                </a:solidFill>
                <a:effectLst/>
                <a:ea typeface="Calibri" panose="020F0502020204030204" pitchFamily="34" charset="0"/>
                <a:cs typeface="Arial"/>
              </a:rPr>
              <a:t>Please keep the reading materials in your child’s book bag so that nothing is lost or misplaced.</a:t>
            </a:r>
            <a:endParaRPr lang="en-US">
              <a:ea typeface="+mn-lt"/>
              <a:cs typeface="Arial"/>
            </a:endParaRPr>
          </a:p>
          <a:p>
            <a:r>
              <a:rPr lang="en-US" dirty="0">
                <a:ea typeface="+mn-lt"/>
                <a:cs typeface="+mn-lt"/>
              </a:rPr>
              <a:t>Thank you for returning the books and your continued help towards your children reading journey. </a:t>
            </a:r>
          </a:p>
          <a:p>
            <a:r>
              <a:rPr lang="en-US">
                <a:ea typeface="+mn-lt"/>
                <a:cs typeface="+mn-lt"/>
              </a:rPr>
              <a:t>The key stage one team records all books taken home. The school may charge you for books that are lost or damaged. </a:t>
            </a:r>
          </a:p>
        </p:txBody>
      </p:sp>
    </p:spTree>
    <p:extLst>
      <p:ext uri="{BB962C8B-B14F-4D97-AF65-F5344CB8AC3E}">
        <p14:creationId xmlns:p14="http://schemas.microsoft.com/office/powerpoint/2010/main" val="2567459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F010-0C5B-5268-843C-F54482B6001B}"/>
              </a:ext>
            </a:extLst>
          </p:cNvPr>
          <p:cNvSpPr>
            <a:spLocks noGrp="1"/>
          </p:cNvSpPr>
          <p:nvPr>
            <p:ph type="title"/>
          </p:nvPr>
        </p:nvSpPr>
        <p:spPr/>
        <p:txBody>
          <a:bodyPr/>
          <a:lstStyle/>
          <a:p>
            <a:r>
              <a:rPr lang="en-GB" u="sng" dirty="0">
                <a:solidFill>
                  <a:schemeClr val="tx1"/>
                </a:solidFill>
              </a:rPr>
              <a:t>Useful links: </a:t>
            </a:r>
          </a:p>
        </p:txBody>
      </p:sp>
      <p:sp>
        <p:nvSpPr>
          <p:cNvPr id="4" name="TextBox 3">
            <a:extLst>
              <a:ext uri="{FF2B5EF4-FFF2-40B4-BE49-F238E27FC236}">
                <a16:creationId xmlns:a16="http://schemas.microsoft.com/office/drawing/2014/main" id="{06DE89B8-62BE-2EBD-B164-1370FAE8A77F}"/>
              </a:ext>
            </a:extLst>
          </p:cNvPr>
          <p:cNvSpPr txBox="1"/>
          <p:nvPr/>
        </p:nvSpPr>
        <p:spPr>
          <a:xfrm>
            <a:off x="609599" y="1484784"/>
            <a:ext cx="4586140" cy="369332"/>
          </a:xfrm>
          <a:prstGeom prst="rect">
            <a:avLst/>
          </a:prstGeom>
          <a:noFill/>
        </p:spPr>
        <p:txBody>
          <a:bodyPr wrap="square">
            <a:spAutoFit/>
          </a:bodyPr>
          <a:lstStyle/>
          <a:p>
            <a:r>
              <a:rPr lang="en-GB" dirty="0">
                <a:hlinkClick r:id="rId2">
                  <a:extLst>
                    <a:ext uri="{A12FA001-AC4F-418D-AE19-62706E023703}">
                      <ahyp:hlinkClr xmlns:ahyp="http://schemas.microsoft.com/office/drawing/2018/hyperlinkcolor" val="tx"/>
                    </a:ext>
                  </a:extLst>
                </a:hlinkClick>
              </a:rPr>
              <a:t>Oxford Owl for School and Home</a:t>
            </a:r>
            <a:endParaRPr lang="en-GB" dirty="0"/>
          </a:p>
        </p:txBody>
      </p:sp>
      <p:sp>
        <p:nvSpPr>
          <p:cNvPr id="6" name="TextBox 5">
            <a:extLst>
              <a:ext uri="{FF2B5EF4-FFF2-40B4-BE49-F238E27FC236}">
                <a16:creationId xmlns:a16="http://schemas.microsoft.com/office/drawing/2014/main" id="{15951108-82CF-E5A0-CE6C-705C08196567}"/>
              </a:ext>
            </a:extLst>
          </p:cNvPr>
          <p:cNvSpPr txBox="1"/>
          <p:nvPr/>
        </p:nvSpPr>
        <p:spPr>
          <a:xfrm>
            <a:off x="610948" y="2060848"/>
            <a:ext cx="4586140" cy="369332"/>
          </a:xfrm>
          <a:prstGeom prst="rect">
            <a:avLst/>
          </a:prstGeom>
          <a:noFill/>
        </p:spPr>
        <p:txBody>
          <a:bodyPr wrap="square">
            <a:spAutoFit/>
          </a:bodyPr>
          <a:lstStyle/>
          <a:p>
            <a:r>
              <a:rPr lang="en-GB" dirty="0">
                <a:hlinkClick r:id="rId3">
                  <a:extLst>
                    <a:ext uri="{A12FA001-AC4F-418D-AE19-62706E023703}">
                      <ahyp:hlinkClr xmlns:ahyp="http://schemas.microsoft.com/office/drawing/2018/hyperlinkcolor" val="tx"/>
                    </a:ext>
                  </a:extLst>
                </a:hlinkClick>
              </a:rPr>
              <a:t>Parents - Ruth Miskin Literacy</a:t>
            </a:r>
            <a:endParaRPr lang="en-GB" dirty="0"/>
          </a:p>
        </p:txBody>
      </p:sp>
      <p:sp>
        <p:nvSpPr>
          <p:cNvPr id="8" name="TextBox 7">
            <a:extLst>
              <a:ext uri="{FF2B5EF4-FFF2-40B4-BE49-F238E27FC236}">
                <a16:creationId xmlns:a16="http://schemas.microsoft.com/office/drawing/2014/main" id="{9483B1C9-FE4D-313D-31EC-F90C7AD3119E}"/>
              </a:ext>
            </a:extLst>
          </p:cNvPr>
          <p:cNvSpPr txBox="1"/>
          <p:nvPr/>
        </p:nvSpPr>
        <p:spPr>
          <a:xfrm>
            <a:off x="608334" y="2733756"/>
            <a:ext cx="4586140" cy="369332"/>
          </a:xfrm>
          <a:prstGeom prst="rect">
            <a:avLst/>
          </a:prstGeom>
          <a:noFill/>
        </p:spPr>
        <p:txBody>
          <a:bodyPr wrap="square">
            <a:spAutoFit/>
          </a:bodyPr>
          <a:lstStyle/>
          <a:p>
            <a:r>
              <a:rPr lang="en-GB" dirty="0">
                <a:hlinkClick r:id="rId4">
                  <a:extLst>
                    <a:ext uri="{A12FA001-AC4F-418D-AE19-62706E023703}">
                      <ahyp:hlinkClr xmlns:ahyp="http://schemas.microsoft.com/office/drawing/2018/hyperlinkcolor" val="tx"/>
                    </a:ext>
                  </a:extLst>
                </a:hlinkClick>
              </a:rPr>
              <a:t>PhonicsPlay</a:t>
            </a:r>
            <a:endParaRPr lang="en-GB" dirty="0"/>
          </a:p>
        </p:txBody>
      </p:sp>
      <p:sp>
        <p:nvSpPr>
          <p:cNvPr id="10" name="TextBox 9">
            <a:extLst>
              <a:ext uri="{FF2B5EF4-FFF2-40B4-BE49-F238E27FC236}">
                <a16:creationId xmlns:a16="http://schemas.microsoft.com/office/drawing/2014/main" id="{2C2195DB-101E-AD6E-0DA1-CF23819D1024}"/>
              </a:ext>
            </a:extLst>
          </p:cNvPr>
          <p:cNvSpPr txBox="1"/>
          <p:nvPr/>
        </p:nvSpPr>
        <p:spPr>
          <a:xfrm>
            <a:off x="637170" y="3406664"/>
            <a:ext cx="4586140" cy="646331"/>
          </a:xfrm>
          <a:prstGeom prst="rect">
            <a:avLst/>
          </a:prstGeom>
          <a:noFill/>
        </p:spPr>
        <p:txBody>
          <a:bodyPr wrap="square">
            <a:spAutoFit/>
          </a:bodyPr>
          <a:lstStyle/>
          <a:p>
            <a:r>
              <a:rPr lang="en-GB" dirty="0">
                <a:hlinkClick r:id="rId5">
                  <a:extLst>
                    <a:ext uri="{A12FA001-AC4F-418D-AE19-62706E023703}">
                      <ahyp:hlinkClr xmlns:ahyp="http://schemas.microsoft.com/office/drawing/2018/hyperlinkcolor" val="tx"/>
                    </a:ext>
                  </a:extLst>
                </a:hlinkClick>
              </a:rPr>
              <a:t>Teach Your Monster: Free Phonics, Reading and Mathematics Games</a:t>
            </a:r>
            <a:endParaRPr lang="en-GB" dirty="0"/>
          </a:p>
        </p:txBody>
      </p:sp>
    </p:spTree>
    <p:extLst>
      <p:ext uri="{BB962C8B-B14F-4D97-AF65-F5344CB8AC3E}">
        <p14:creationId xmlns:p14="http://schemas.microsoft.com/office/powerpoint/2010/main" val="901741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GB" dirty="0">
                <a:latin typeface="Calibri" pitchFamily="34" charset="0"/>
                <a:cs typeface="Calibri" pitchFamily="34" charset="0"/>
              </a:rPr>
            </a:br>
            <a:r>
              <a:rPr lang="en-GB" b="1" dirty="0">
                <a:solidFill>
                  <a:schemeClr val="tx1"/>
                </a:solidFill>
                <a:latin typeface="Comic Sans MS" panose="030F0702030302020204" pitchFamily="66" charset="0"/>
                <a:cs typeface="Calibri" pitchFamily="34" charset="0"/>
              </a:rPr>
              <a:t>From the Reading Agency…</a:t>
            </a:r>
            <a:br>
              <a:rPr lang="en-GB" dirty="0">
                <a:latin typeface="SassoonPrimaryInfant" pitchFamily="2" charset="0"/>
                <a:cs typeface="Calibri" pitchFamily="34" charset="0"/>
              </a:rPr>
            </a:br>
            <a:endParaRPr lang="en-GB" dirty="0">
              <a:latin typeface="SassoonPrimaryInfant" pitchFamily="2" charset="0"/>
            </a:endParaRPr>
          </a:p>
        </p:txBody>
      </p:sp>
      <p:sp>
        <p:nvSpPr>
          <p:cNvPr id="3" name="Content Placeholder 2"/>
          <p:cNvSpPr>
            <a:spLocks noGrp="1"/>
          </p:cNvSpPr>
          <p:nvPr>
            <p:ph idx="1"/>
          </p:nvPr>
        </p:nvSpPr>
        <p:spPr>
          <a:xfrm>
            <a:off x="323528" y="1957672"/>
            <a:ext cx="7130753" cy="3716682"/>
          </a:xfrm>
        </p:spPr>
        <p:txBody>
          <a:bodyPr>
            <a:normAutofit/>
          </a:bodyPr>
          <a:lstStyle/>
          <a:p>
            <a:r>
              <a:rPr lang="en-GB" dirty="0">
                <a:solidFill>
                  <a:schemeClr val="tx1"/>
                </a:solidFill>
                <a:latin typeface="Comic Sans MS" panose="030F0702030302020204" pitchFamily="66" charset="0"/>
                <a:cs typeface="Calibri" pitchFamily="34" charset="0"/>
              </a:rPr>
              <a:t>Parents are the most important reading role model for children and young people.</a:t>
            </a:r>
          </a:p>
          <a:p>
            <a:r>
              <a:rPr lang="en-GB" dirty="0">
                <a:solidFill>
                  <a:schemeClr val="tx1"/>
                </a:solidFill>
                <a:latin typeface="Comic Sans MS" panose="030F0702030302020204" pitchFamily="66" charset="0"/>
                <a:cs typeface="Calibri" pitchFamily="34" charset="0"/>
              </a:rPr>
              <a:t>There is overwhelming evidence that literacy has a significant relationship to people’s life chances. </a:t>
            </a:r>
          </a:p>
          <a:p>
            <a:r>
              <a:rPr lang="en-GB" dirty="0">
                <a:solidFill>
                  <a:schemeClr val="tx1"/>
                </a:solidFill>
                <a:latin typeface="Comic Sans MS" panose="030F0702030302020204" pitchFamily="66" charset="0"/>
                <a:cs typeface="Calibri" pitchFamily="34" charset="0"/>
              </a:rPr>
              <a:t>Reading for pleasure is more important than either wealth or social class as an indicator of success at school.</a:t>
            </a:r>
          </a:p>
          <a:p>
            <a:r>
              <a:rPr lang="en-GB" dirty="0">
                <a:solidFill>
                  <a:schemeClr val="tx1"/>
                </a:solidFill>
                <a:latin typeface="Comic Sans MS" panose="030F0702030302020204" pitchFamily="66" charset="0"/>
                <a:cs typeface="Calibri" pitchFamily="34" charset="0"/>
              </a:rPr>
              <a:t>Only 40% of England’s 10 year olds have a positive attitude to reading. </a:t>
            </a:r>
          </a:p>
          <a:p>
            <a:r>
              <a:rPr lang="en-GB" dirty="0">
                <a:solidFill>
                  <a:schemeClr val="tx1"/>
                </a:solidFill>
                <a:latin typeface="Comic Sans MS" panose="030F0702030302020204" pitchFamily="66" charset="0"/>
                <a:cs typeface="Calibri" pitchFamily="34" charset="0"/>
              </a:rPr>
              <a:t>As adults in the 21</a:t>
            </a:r>
            <a:r>
              <a:rPr lang="en-GB" baseline="30000" dirty="0">
                <a:solidFill>
                  <a:schemeClr val="tx1"/>
                </a:solidFill>
                <a:latin typeface="Comic Sans MS" panose="030F0702030302020204" pitchFamily="66" charset="0"/>
                <a:cs typeface="Calibri" pitchFamily="34" charset="0"/>
              </a:rPr>
              <a:t>st</a:t>
            </a:r>
            <a:r>
              <a:rPr lang="en-GB" dirty="0">
                <a:solidFill>
                  <a:schemeClr val="tx1"/>
                </a:solidFill>
                <a:latin typeface="Comic Sans MS" panose="030F0702030302020204" pitchFamily="66" charset="0"/>
                <a:cs typeface="Calibri" pitchFamily="34" charset="0"/>
              </a:rPr>
              <a:t> century, our children will read and write more than at any time in history. </a:t>
            </a:r>
          </a:p>
          <a:p>
            <a:endParaRPr lang="en-GB" dirty="0"/>
          </a:p>
        </p:txBody>
      </p:sp>
    </p:spTree>
    <p:extLst>
      <p:ext uri="{BB962C8B-B14F-4D97-AF65-F5344CB8AC3E}">
        <p14:creationId xmlns:p14="http://schemas.microsoft.com/office/powerpoint/2010/main" val="2709545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b="1" dirty="0">
                <a:solidFill>
                  <a:schemeClr val="tx1"/>
                </a:solidFill>
                <a:latin typeface="Comic Sans MS" panose="030F0702030302020204" pitchFamily="66" charset="0"/>
              </a:rPr>
              <a:t>What is Phonics?</a:t>
            </a:r>
          </a:p>
        </p:txBody>
      </p:sp>
      <p:sp>
        <p:nvSpPr>
          <p:cNvPr id="3" name="Content Placeholder 2"/>
          <p:cNvSpPr>
            <a:spLocks noGrp="1"/>
          </p:cNvSpPr>
          <p:nvPr>
            <p:ph idx="1"/>
          </p:nvPr>
        </p:nvSpPr>
        <p:spPr>
          <a:xfrm>
            <a:off x="251520" y="1772816"/>
            <a:ext cx="8136904" cy="4320480"/>
          </a:xfrm>
        </p:spPr>
        <p:txBody>
          <a:bodyPr vert="horz" lIns="91440" tIns="45720" rIns="91440" bIns="45720" rtlCol="0" anchor="t">
            <a:normAutofit/>
          </a:bodyPr>
          <a:lstStyle/>
          <a:p>
            <a:r>
              <a:rPr lang="en-GB" sz="2000" dirty="0">
                <a:solidFill>
                  <a:schemeClr val="tx1"/>
                </a:solidFill>
                <a:latin typeface="Comic Sans MS"/>
                <a:cs typeface="Calibri"/>
              </a:rPr>
              <a:t>Fast paced – introducing a new sound (phoneme) every day whilst reviewing previously learned sounds </a:t>
            </a:r>
            <a:endParaRPr lang="en-GB" sz="2000" dirty="0">
              <a:solidFill>
                <a:schemeClr val="tx1"/>
              </a:solidFill>
              <a:latin typeface="Comic Sans MS" panose="030F0702030302020204" pitchFamily="66" charset="0"/>
              <a:cs typeface="Calibri" pitchFamily="34" charset="0"/>
            </a:endParaRPr>
          </a:p>
          <a:p>
            <a:r>
              <a:rPr lang="en-GB" sz="2000" dirty="0">
                <a:solidFill>
                  <a:schemeClr val="tx1"/>
                </a:solidFill>
                <a:latin typeface="Comic Sans MS"/>
                <a:cs typeface="Calibri"/>
              </a:rPr>
              <a:t>The sounds are taught in a set order so that the children are able to blend the sounds to read words very early on. </a:t>
            </a:r>
            <a:endParaRPr lang="en-GB" sz="2000" dirty="0">
              <a:solidFill>
                <a:schemeClr val="tx1"/>
              </a:solidFill>
              <a:latin typeface="Comic Sans MS" panose="030F0702030302020204" pitchFamily="66" charset="0"/>
              <a:cs typeface="Calibri" pitchFamily="34" charset="0"/>
            </a:endParaRPr>
          </a:p>
          <a:p>
            <a:r>
              <a:rPr lang="en-GB" sz="2000" dirty="0">
                <a:solidFill>
                  <a:schemeClr val="tx1"/>
                </a:solidFill>
                <a:latin typeface="Comic Sans MS"/>
                <a:cs typeface="Calibri"/>
              </a:rPr>
              <a:t>We introduce a set of tricky words (red words) that are practised daily. These are words that cannot to be entirely segmented using the sounds that they know. These include ‘the, I, you, my etc. </a:t>
            </a:r>
            <a:endParaRPr lang="en-GB" sz="2000" dirty="0">
              <a:solidFill>
                <a:schemeClr val="tx1"/>
              </a:solidFill>
              <a:latin typeface="Comic Sans MS" panose="030F0702030302020204" pitchFamily="66" charset="0"/>
              <a:cs typeface="Calibri" pitchFamily="34" charset="0"/>
            </a:endParaRPr>
          </a:p>
        </p:txBody>
      </p:sp>
    </p:spTree>
    <p:extLst>
      <p:ext uri="{BB962C8B-B14F-4D97-AF65-F5344CB8AC3E}">
        <p14:creationId xmlns:p14="http://schemas.microsoft.com/office/powerpoint/2010/main" val="1117037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74" y="377373"/>
            <a:ext cx="7772400" cy="675363"/>
          </a:xfrm>
        </p:spPr>
        <p:txBody>
          <a:bodyPr>
            <a:normAutofit/>
          </a:bodyPr>
          <a:lstStyle/>
          <a:p>
            <a:pPr algn="ctr"/>
            <a:r>
              <a:rPr lang="en-GB" sz="2800" b="1" dirty="0">
                <a:solidFill>
                  <a:schemeClr val="tx1"/>
                </a:solidFill>
                <a:latin typeface="Comic Sans MS" panose="030F0702030302020204" pitchFamily="66" charset="0"/>
              </a:rPr>
              <a:t>What we do at Mawgan-in-Pydar School…</a:t>
            </a:r>
          </a:p>
        </p:txBody>
      </p:sp>
      <p:pic>
        <p:nvPicPr>
          <p:cNvPr id="5" name="Content Placeholder 4">
            <a:extLst>
              <a:ext uri="{FF2B5EF4-FFF2-40B4-BE49-F238E27FC236}">
                <a16:creationId xmlns:a16="http://schemas.microsoft.com/office/drawing/2014/main" id="{AA0A19D8-DF1A-4D65-BE5C-CFB9D812AC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81442" y="5517232"/>
            <a:ext cx="250070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9D94A89-5F3C-41E3-B2CF-8F386415BD70}"/>
              </a:ext>
            </a:extLst>
          </p:cNvPr>
          <p:cNvSpPr/>
          <p:nvPr/>
        </p:nvSpPr>
        <p:spPr>
          <a:xfrm>
            <a:off x="509133" y="1052736"/>
            <a:ext cx="8424936" cy="5816977"/>
          </a:xfrm>
          <a:prstGeom prst="rect">
            <a:avLst/>
          </a:prstGeom>
        </p:spPr>
        <p:txBody>
          <a:bodyPr wrap="square">
            <a:spAutoFit/>
          </a:bodyPr>
          <a:lstStyle/>
          <a:p>
            <a:pPr>
              <a:defRPr/>
            </a:pPr>
            <a:r>
              <a:rPr lang="en-GB" dirty="0">
                <a:latin typeface="Comic Sans MS" panose="030F0702030302020204" pitchFamily="66" charset="0"/>
              </a:rPr>
              <a:t>At Mawgan-in-Pydar School, we follow an approach called Read, Write Inc. </a:t>
            </a:r>
            <a:br>
              <a:rPr lang="en-GB" dirty="0">
                <a:latin typeface="Comic Sans MS" panose="030F0702030302020204" pitchFamily="66" charset="0"/>
              </a:rPr>
            </a:br>
            <a:br>
              <a:rPr lang="en-GB" u="sng" dirty="0">
                <a:latin typeface="Comic Sans MS" panose="030F0702030302020204" pitchFamily="66" charset="0"/>
              </a:rPr>
            </a:br>
            <a:r>
              <a:rPr lang="en-GB" sz="1600" b="1" i="1" dirty="0">
                <a:latin typeface="Comic Sans MS" panose="030F0702030302020204" pitchFamily="66" charset="0"/>
              </a:rPr>
              <a:t>Read Write Inc. </a:t>
            </a:r>
            <a:r>
              <a:rPr lang="en-GB" sz="1600" b="1" dirty="0">
                <a:latin typeface="Comic Sans MS" panose="030F0702030302020204" pitchFamily="66" charset="0"/>
              </a:rPr>
              <a:t>Phonics teaches children to read accurately and fluently with good comprehension. They learn to form each letter, spell correctly, and compose their ideas step-by-step.</a:t>
            </a:r>
            <a:br>
              <a:rPr lang="en-GB" sz="1600" u="sng" dirty="0">
                <a:latin typeface="Comic Sans MS" panose="030F0702030302020204" pitchFamily="66" charset="0"/>
              </a:rPr>
            </a:br>
            <a:r>
              <a:rPr lang="en-GB" dirty="0">
                <a:latin typeface="Comic Sans MS" panose="030F0702030302020204" pitchFamily="66" charset="0"/>
              </a:rPr>
              <a:t>First children learn one way to read the 40+ sounds and blend these sounds into words, then learn to read the same sounds with alternative graphemes (letters).</a:t>
            </a:r>
            <a:br>
              <a:rPr lang="en-GB" dirty="0">
                <a:latin typeface="Comic Sans MS" panose="030F0702030302020204" pitchFamily="66" charset="0"/>
              </a:rPr>
            </a:br>
            <a:r>
              <a:rPr lang="en-GB" dirty="0">
                <a:latin typeface="Comic Sans MS" panose="030F0702030302020204" pitchFamily="66" charset="0"/>
              </a:rPr>
              <a:t>Learn to spell using known sounds </a:t>
            </a:r>
          </a:p>
          <a:p>
            <a:pPr fontAlgn="t">
              <a:defRPr/>
            </a:pPr>
            <a:r>
              <a:rPr lang="en-GB" dirty="0">
                <a:latin typeface="Comic Sans MS" panose="030F0702030302020204" pitchFamily="66" charset="0"/>
              </a:rPr>
              <a:t>Write confidently by saying what they want to write out loud first </a:t>
            </a:r>
          </a:p>
          <a:p>
            <a:pPr fontAlgn="t">
              <a:defRPr/>
            </a:pPr>
            <a:br>
              <a:rPr lang="en-GB" dirty="0">
                <a:latin typeface="Comic Sans MS" panose="030F0702030302020204" pitchFamily="66" charset="0"/>
              </a:rPr>
            </a:br>
            <a:r>
              <a:rPr lang="en-GB" b="1" dirty="0">
                <a:latin typeface="Comic Sans MS" panose="030F0702030302020204" pitchFamily="66" charset="0"/>
              </a:rPr>
              <a:t>At Mawgan-in-Pydar</a:t>
            </a:r>
            <a:br>
              <a:rPr lang="en-GB" dirty="0">
                <a:latin typeface="Comic Sans MS" panose="030F0702030302020204" pitchFamily="66" charset="0"/>
              </a:rPr>
            </a:br>
            <a:r>
              <a:rPr lang="en-US" altLang="en-US" kern="0" dirty="0">
                <a:latin typeface="Comic Sans MS" panose="030F0702030302020204" pitchFamily="66" charset="0"/>
              </a:rPr>
              <a:t>All staff are Read Write Inc trained. </a:t>
            </a:r>
            <a:br>
              <a:rPr lang="en-US" altLang="en-US" kern="0" dirty="0">
                <a:latin typeface="Comic Sans MS" panose="030F0702030302020204" pitchFamily="66" charset="0"/>
              </a:rPr>
            </a:br>
            <a:r>
              <a:rPr lang="en-US" altLang="en-US" kern="0" dirty="0">
                <a:latin typeface="Comic Sans MS" panose="030F0702030302020204" pitchFamily="66" charset="0"/>
              </a:rPr>
              <a:t>Assessments are carried out by your child’s teacher every half term. </a:t>
            </a:r>
            <a:br>
              <a:rPr lang="en-US" altLang="en-US" kern="0" dirty="0">
                <a:latin typeface="Comic Sans MS" panose="030F0702030302020204" pitchFamily="66" charset="0"/>
              </a:rPr>
            </a:br>
            <a:r>
              <a:rPr lang="en-US" altLang="en-US" kern="0" dirty="0">
                <a:latin typeface="Comic Sans MS" panose="030F0702030302020204" pitchFamily="66" charset="0"/>
              </a:rPr>
              <a:t>We split between EYFS- Year 2. </a:t>
            </a:r>
          </a:p>
          <a:p>
            <a:pPr fontAlgn="t">
              <a:defRPr/>
            </a:pPr>
            <a:endParaRPr lang="en-GB" dirty="0">
              <a:latin typeface="Comic Sans MS" panose="030F0702030302020204" pitchFamily="66" charset="0"/>
            </a:endParaRPr>
          </a:p>
          <a:p>
            <a:pPr fontAlgn="t">
              <a:buFont typeface="Arial" charset="0"/>
              <a:buNone/>
              <a:defRPr/>
            </a:pPr>
            <a:r>
              <a:rPr lang="en-GB" dirty="0">
                <a:latin typeface="Comic Sans MS" panose="030F0702030302020204" pitchFamily="66" charset="0"/>
              </a:rPr>
              <a:t>The aim is to ensure children are accurate and speedy readers by the end of Year 1. </a:t>
            </a:r>
          </a:p>
          <a:p>
            <a:pPr fontAlgn="t">
              <a:buFont typeface="Arial" charset="0"/>
              <a:buNone/>
              <a:defRPr/>
            </a:pPr>
            <a:endParaRPr lang="en-GB" dirty="0">
              <a:latin typeface="Comic Sans MS" panose="030F0702030302020204" pitchFamily="66" charset="0"/>
            </a:endParaRPr>
          </a:p>
          <a:p>
            <a:pPr>
              <a:buFontTx/>
              <a:buNone/>
              <a:defRPr/>
            </a:pPr>
            <a:br>
              <a:rPr lang="en-GB" dirty="0">
                <a:latin typeface="Comic Sans MS" panose="030F0702030302020204" pitchFamily="66" charset="0"/>
              </a:rPr>
            </a:br>
            <a:endParaRPr lang="en-US" b="1" dirty="0">
              <a:latin typeface="Comic Sans MS" panose="030F0702030302020204" pitchFamily="66" charset="0"/>
            </a:endParaRPr>
          </a:p>
        </p:txBody>
      </p:sp>
    </p:spTree>
    <p:extLst>
      <p:ext uri="{BB962C8B-B14F-4D97-AF65-F5344CB8AC3E}">
        <p14:creationId xmlns:p14="http://schemas.microsoft.com/office/powerpoint/2010/main" val="1888822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309F010D-0930-4C38-B749-FB3114BC8E54}"/>
              </a:ext>
            </a:extLst>
          </p:cNvPr>
          <p:cNvSpPr>
            <a:spLocks noGrp="1" noChangeArrowheads="1"/>
          </p:cNvSpPr>
          <p:nvPr>
            <p:ph type="title"/>
          </p:nvPr>
        </p:nvSpPr>
        <p:spPr>
          <a:xfrm>
            <a:off x="395288" y="116632"/>
            <a:ext cx="8229600" cy="1143000"/>
          </a:xfrm>
        </p:spPr>
        <p:txBody>
          <a:bodyPr/>
          <a:lstStyle/>
          <a:p>
            <a:pPr eaLnBrk="1" hangingPunct="1"/>
            <a:r>
              <a:rPr lang="en-US" altLang="en-US" sz="3500" dirty="0">
                <a:solidFill>
                  <a:schemeClr val="tx1"/>
                </a:solidFill>
                <a:latin typeface="Comic Sans MS" panose="030F0702030302020204" pitchFamily="66" charset="0"/>
              </a:rPr>
              <a:t>How does phonics help us to read?</a:t>
            </a:r>
          </a:p>
        </p:txBody>
      </p:sp>
      <p:sp>
        <p:nvSpPr>
          <p:cNvPr id="2" name="Rectangle 1">
            <a:extLst>
              <a:ext uri="{FF2B5EF4-FFF2-40B4-BE49-F238E27FC236}">
                <a16:creationId xmlns:a16="http://schemas.microsoft.com/office/drawing/2014/main" id="{0CFAAD3C-0A25-408E-8F84-207487F7E697}"/>
              </a:ext>
            </a:extLst>
          </p:cNvPr>
          <p:cNvSpPr/>
          <p:nvPr/>
        </p:nvSpPr>
        <p:spPr>
          <a:xfrm>
            <a:off x="344488" y="952681"/>
            <a:ext cx="8280400" cy="2678112"/>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GB" sz="2400" dirty="0">
                <a:latin typeface="Tempus Sans ITC" panose="04020404030D07020202" pitchFamily="82" charset="0"/>
              </a:rPr>
              <a:t>Say “hello” to Fred. </a:t>
            </a:r>
          </a:p>
          <a:p>
            <a:pPr>
              <a:defRPr/>
            </a:pPr>
            <a:endParaRPr lang="en-GB" sz="2400" dirty="0">
              <a:latin typeface="Tempus Sans ITC" panose="04020404030D07020202" pitchFamily="82" charset="0"/>
            </a:endParaRPr>
          </a:p>
          <a:p>
            <a:pPr>
              <a:buFontTx/>
              <a:buNone/>
              <a:defRPr/>
            </a:pPr>
            <a:r>
              <a:rPr lang="en-GB" sz="2400" dirty="0">
                <a:solidFill>
                  <a:srgbClr val="0070C0"/>
                </a:solidFill>
                <a:latin typeface="Tempus Sans ITC" panose="04020404030D07020202" pitchFamily="82" charset="0"/>
              </a:rPr>
              <a:t>Fred can </a:t>
            </a:r>
            <a:r>
              <a:rPr lang="en-GB" sz="2400" i="1" dirty="0">
                <a:solidFill>
                  <a:srgbClr val="0070C0"/>
                </a:solidFill>
                <a:latin typeface="Tempus Sans ITC" panose="04020404030D07020202" pitchFamily="82" charset="0"/>
              </a:rPr>
              <a:t>only </a:t>
            </a:r>
            <a:r>
              <a:rPr lang="en-GB" sz="2400" dirty="0">
                <a:solidFill>
                  <a:srgbClr val="0070C0"/>
                </a:solidFill>
                <a:latin typeface="Tempus Sans ITC" panose="04020404030D07020202" pitchFamily="82" charset="0"/>
              </a:rPr>
              <a:t>talk in sounds...</a:t>
            </a:r>
          </a:p>
          <a:p>
            <a:pPr>
              <a:buFontTx/>
              <a:buNone/>
              <a:defRPr/>
            </a:pPr>
            <a:endParaRPr lang="en-GB" sz="2400" dirty="0">
              <a:latin typeface="Tempus Sans ITC" panose="04020404030D07020202" pitchFamily="82" charset="0"/>
            </a:endParaRPr>
          </a:p>
          <a:p>
            <a:pPr>
              <a:buFontTx/>
              <a:buNone/>
              <a:defRPr/>
            </a:pPr>
            <a:r>
              <a:rPr lang="en-GB" sz="2400" dirty="0">
                <a:latin typeface="Tempus Sans ITC" panose="04020404030D07020202" pitchFamily="82" charset="0"/>
              </a:rPr>
              <a:t>He says “</a:t>
            </a:r>
            <a:r>
              <a:rPr lang="en-GB" sz="2400" i="1" dirty="0" err="1">
                <a:latin typeface="Tempus Sans ITC" panose="04020404030D07020202" pitchFamily="82" charset="0"/>
              </a:rPr>
              <a:t>c_a_t</a:t>
            </a:r>
            <a:r>
              <a:rPr lang="en-GB" sz="2400" i="1" dirty="0">
                <a:latin typeface="Tempus Sans ITC" panose="04020404030D07020202" pitchFamily="82" charset="0"/>
              </a:rPr>
              <a:t>.” </a:t>
            </a:r>
            <a:r>
              <a:rPr lang="en-GB" sz="2400" dirty="0">
                <a:latin typeface="Tempus Sans ITC" panose="04020404030D07020202" pitchFamily="82" charset="0"/>
              </a:rPr>
              <a:t>Not </a:t>
            </a:r>
            <a:r>
              <a:rPr lang="en-GB" sz="2400" b="1" dirty="0">
                <a:latin typeface="Tempus Sans ITC" panose="04020404030D07020202" pitchFamily="82" charset="0"/>
              </a:rPr>
              <a:t>cat.</a:t>
            </a:r>
            <a:endParaRPr lang="en-GB" sz="2400" dirty="0">
              <a:latin typeface="Tempus Sans ITC" panose="04020404030D07020202" pitchFamily="82" charset="0"/>
            </a:endParaRPr>
          </a:p>
          <a:p>
            <a:pPr>
              <a:buFontTx/>
              <a:buNone/>
              <a:defRPr/>
            </a:pPr>
            <a:endParaRPr lang="en-GB" sz="2400" dirty="0">
              <a:solidFill>
                <a:srgbClr val="0070C0"/>
              </a:solidFill>
              <a:latin typeface="Tempus Sans ITC" panose="04020404030D07020202" pitchFamily="82" charset="0"/>
            </a:endParaRPr>
          </a:p>
          <a:p>
            <a:pPr>
              <a:buFontTx/>
              <a:buNone/>
              <a:defRPr/>
            </a:pPr>
            <a:r>
              <a:rPr lang="en-GB" sz="2400" dirty="0">
                <a:solidFill>
                  <a:srgbClr val="0070C0"/>
                </a:solidFill>
                <a:latin typeface="Tempus Sans ITC" panose="04020404030D07020202" pitchFamily="82" charset="0"/>
              </a:rPr>
              <a:t>We call this </a:t>
            </a:r>
            <a:r>
              <a:rPr lang="en-GB" sz="2400" i="1" dirty="0">
                <a:solidFill>
                  <a:srgbClr val="0070C0"/>
                </a:solidFill>
                <a:latin typeface="Tempus Sans ITC" panose="04020404030D07020202" pitchFamily="82" charset="0"/>
              </a:rPr>
              <a:t>Fred Talk.</a:t>
            </a:r>
            <a:endParaRPr lang="en-GB" sz="2400" dirty="0">
              <a:latin typeface="Tempus Sans ITC" panose="04020404030D07020202" pitchFamily="82" charset="0"/>
            </a:endParaRPr>
          </a:p>
        </p:txBody>
      </p:sp>
      <p:pic>
        <p:nvPicPr>
          <p:cNvPr id="9220" name="Picture 4">
            <a:extLst>
              <a:ext uri="{FF2B5EF4-FFF2-40B4-BE49-F238E27FC236}">
                <a16:creationId xmlns:a16="http://schemas.microsoft.com/office/drawing/2014/main" id="{C1069575-DDF1-4A75-A56B-5FA6E401EA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1143000"/>
            <a:ext cx="2417762"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Horizontal Scroll 7">
            <a:extLst>
              <a:ext uri="{FF2B5EF4-FFF2-40B4-BE49-F238E27FC236}">
                <a16:creationId xmlns:a16="http://schemas.microsoft.com/office/drawing/2014/main" id="{D5F61B48-18FF-43BA-9569-298E5D134D21}"/>
              </a:ext>
            </a:extLst>
          </p:cNvPr>
          <p:cNvSpPr>
            <a:spLocks noChangeArrowheads="1"/>
          </p:cNvSpPr>
          <p:nvPr/>
        </p:nvSpPr>
        <p:spPr bwMode="auto">
          <a:xfrm>
            <a:off x="539750" y="3670300"/>
            <a:ext cx="8280400" cy="2854325"/>
          </a:xfrm>
          <a:prstGeom prst="horizontalScroll">
            <a:avLst>
              <a:gd name="adj" fmla="val 12500"/>
            </a:avLst>
          </a:prstGeom>
          <a:solidFill>
            <a:schemeClr val="bg1"/>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32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GB" altLang="en-US" sz="2400" dirty="0">
                <a:latin typeface="Tempus Sans ITC" panose="04020404030D07020202" pitchFamily="82" charset="0"/>
              </a:rPr>
              <a:t>The importance of talk for writing</a:t>
            </a:r>
          </a:p>
          <a:p>
            <a:pPr algn="ctr" eaLnBrk="1" hangingPunct="1">
              <a:spcBef>
                <a:spcPct val="0"/>
              </a:spcBef>
              <a:buFontTx/>
              <a:buNone/>
            </a:pPr>
            <a:r>
              <a:rPr lang="en-GB" altLang="en-US" sz="4000" b="1" dirty="0">
                <a:solidFill>
                  <a:srgbClr val="00B050"/>
                </a:solidFill>
                <a:latin typeface="Tempus Sans ITC" panose="04020404030D07020202" pitchFamily="82" charset="0"/>
              </a:rPr>
              <a:t>“What you can say today...you can write tomorrow”</a:t>
            </a:r>
          </a:p>
          <a:p>
            <a:pPr algn="ctr" eaLnBrk="1" hangingPunct="1">
              <a:spcBef>
                <a:spcPct val="0"/>
              </a:spcBef>
              <a:buFontTx/>
              <a:buNone/>
            </a:pPr>
            <a:r>
              <a:rPr lang="en-GB" altLang="en-US" sz="2400" b="1" dirty="0">
                <a:latin typeface="Tempus Sans ITC" panose="04020404030D07020202" pitchFamily="82" charset="0"/>
              </a:rPr>
              <a:t>Ruth </a:t>
            </a:r>
            <a:r>
              <a:rPr lang="en-GB" altLang="en-US" sz="2400" b="1" dirty="0" err="1">
                <a:latin typeface="Tempus Sans ITC" panose="04020404030D07020202" pitchFamily="82" charset="0"/>
              </a:rPr>
              <a:t>Misken</a:t>
            </a:r>
            <a:endParaRPr lang="en-GB" altLang="en-US" sz="2400" b="1" dirty="0">
              <a:latin typeface="Tempus Sans ITC" panose="04020404030D07020202"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fade">
                                      <p:cBhvr>
                                        <p:cTn id="7" dur="800" decel="100000"/>
                                        <p:tgtEl>
                                          <p:spTgt spid="10245"/>
                                        </p:tgtEl>
                                      </p:cBhvr>
                                    </p:animEffect>
                                    <p:anim calcmode="lin" valueType="num">
                                      <p:cBhvr>
                                        <p:cTn id="8" dur="800" decel="100000" fill="hold"/>
                                        <p:tgtEl>
                                          <p:spTgt spid="10245"/>
                                        </p:tgtEl>
                                        <p:attrNameLst>
                                          <p:attrName>style.rotation</p:attrName>
                                        </p:attrNameLst>
                                      </p:cBhvr>
                                      <p:tavLst>
                                        <p:tav tm="0">
                                          <p:val>
                                            <p:fltVal val="-90"/>
                                          </p:val>
                                        </p:tav>
                                        <p:tav tm="100000">
                                          <p:val>
                                            <p:fltVal val="0"/>
                                          </p:val>
                                        </p:tav>
                                      </p:tavLst>
                                    </p:anim>
                                    <p:anim calcmode="lin" valueType="num">
                                      <p:cBhvr>
                                        <p:cTn id="9" dur="800" decel="100000" fill="hold"/>
                                        <p:tgtEl>
                                          <p:spTgt spid="10245"/>
                                        </p:tgtEl>
                                        <p:attrNameLst>
                                          <p:attrName>ppt_x</p:attrName>
                                        </p:attrNameLst>
                                      </p:cBhvr>
                                      <p:tavLst>
                                        <p:tav tm="0">
                                          <p:val>
                                            <p:strVal val="#ppt_x+0.4"/>
                                          </p:val>
                                        </p:tav>
                                        <p:tav tm="100000">
                                          <p:val>
                                            <p:strVal val="#ppt_x-0.05"/>
                                          </p:val>
                                        </p:tav>
                                      </p:tavLst>
                                    </p:anim>
                                    <p:anim calcmode="lin" valueType="num">
                                      <p:cBhvr>
                                        <p:cTn id="10" dur="800" decel="100000" fill="hold"/>
                                        <p:tgtEl>
                                          <p:spTgt spid="1024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24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24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7A9572B2-8437-40B5-B6BC-9E7F181C3433}"/>
              </a:ext>
            </a:extLst>
          </p:cNvPr>
          <p:cNvSpPr>
            <a:spLocks noGrp="1" noChangeArrowheads="1"/>
          </p:cNvSpPr>
          <p:nvPr>
            <p:ph type="title"/>
          </p:nvPr>
        </p:nvSpPr>
        <p:spPr>
          <a:xfrm>
            <a:off x="395288" y="115888"/>
            <a:ext cx="8229600" cy="649287"/>
          </a:xfrm>
        </p:spPr>
        <p:txBody>
          <a:bodyPr/>
          <a:lstStyle/>
          <a:p>
            <a:pPr eaLnBrk="1" hangingPunct="1"/>
            <a:r>
              <a:rPr lang="en-US" altLang="en-US" b="1" dirty="0">
                <a:solidFill>
                  <a:schemeClr val="tx1"/>
                </a:solidFill>
                <a:latin typeface="Comic Sans MS" panose="030F0702030302020204" pitchFamily="66" charset="0"/>
              </a:rPr>
              <a:t>The Speed Sounds</a:t>
            </a:r>
          </a:p>
        </p:txBody>
      </p:sp>
      <p:pic>
        <p:nvPicPr>
          <p:cNvPr id="10243" name="Picture 2">
            <a:extLst>
              <a:ext uri="{FF2B5EF4-FFF2-40B4-BE49-F238E27FC236}">
                <a16:creationId xmlns:a16="http://schemas.microsoft.com/office/drawing/2014/main" id="{D761F9CD-7ADD-4B66-80C6-86F6775DD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025" y="765175"/>
            <a:ext cx="5953125"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a:extLst>
              <a:ext uri="{FF2B5EF4-FFF2-40B4-BE49-F238E27FC236}">
                <a16:creationId xmlns:a16="http://schemas.microsoft.com/office/drawing/2014/main" id="{487BE2DB-FA58-48F2-B8A5-B0AF0D0E704E}"/>
              </a:ext>
            </a:extLst>
          </p:cNvPr>
          <p:cNvSpPr>
            <a:spLocks noChangeArrowheads="1"/>
          </p:cNvSpPr>
          <p:nvPr/>
        </p:nvSpPr>
        <p:spPr bwMode="auto">
          <a:xfrm>
            <a:off x="6588125" y="323850"/>
            <a:ext cx="2305050" cy="1016000"/>
          </a:xfrm>
          <a:prstGeom prst="wedgeRoundRectCallout">
            <a:avLst>
              <a:gd name="adj1" fmla="val -63606"/>
              <a:gd name="adj2" fmla="val 60676"/>
              <a:gd name="adj3" fmla="val 16667"/>
            </a:avLst>
          </a:prstGeom>
          <a:solidFill>
            <a:srgbClr val="FFFF00"/>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32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GB" altLang="en-US" sz="1800" dirty="0">
                <a:latin typeface="Comic Sans MS" panose="030F0702030302020204" pitchFamily="66" charset="0"/>
              </a:rPr>
              <a:t>Special friends...2 letters that make 1 sound.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0FDECF9-AD37-4D23-BE9E-5EBECDC304F4}"/>
              </a:ext>
            </a:extLst>
          </p:cNvPr>
          <p:cNvSpPr txBox="1">
            <a:spLocks noChangeArrowheads="1"/>
          </p:cNvSpPr>
          <p:nvPr/>
        </p:nvSpPr>
        <p:spPr bwMode="auto">
          <a:xfrm>
            <a:off x="401638" y="49213"/>
            <a:ext cx="8229600" cy="11430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eaLnBrk="0" fontAlgn="base" hangingPunct="0">
              <a:spcBef>
                <a:spcPct val="0"/>
              </a:spcBef>
              <a:spcAft>
                <a:spcPct val="0"/>
              </a:spcAft>
              <a:defRPr sz="4400">
                <a:solidFill>
                  <a:schemeClr val="tx2"/>
                </a:solidFill>
                <a:latin typeface="Arial" pitchFamily="34" charset="0"/>
                <a:ea typeface="宋体" pitchFamily="2" charset="-122"/>
              </a:defRPr>
            </a:lvl6pPr>
            <a:lvl7pPr marL="914400" algn="ctr" rtl="0" eaLnBrk="0" fontAlgn="base" hangingPunct="0">
              <a:spcBef>
                <a:spcPct val="0"/>
              </a:spcBef>
              <a:spcAft>
                <a:spcPct val="0"/>
              </a:spcAft>
              <a:defRPr sz="4400">
                <a:solidFill>
                  <a:schemeClr val="tx2"/>
                </a:solidFill>
                <a:latin typeface="Arial" pitchFamily="34" charset="0"/>
                <a:ea typeface="宋体" pitchFamily="2" charset="-122"/>
              </a:defRPr>
            </a:lvl7pPr>
            <a:lvl8pPr marL="1371600" algn="ctr" rtl="0" eaLnBrk="0" fontAlgn="base" hangingPunct="0">
              <a:spcBef>
                <a:spcPct val="0"/>
              </a:spcBef>
              <a:spcAft>
                <a:spcPct val="0"/>
              </a:spcAft>
              <a:defRPr sz="4400">
                <a:solidFill>
                  <a:schemeClr val="tx2"/>
                </a:solidFill>
                <a:latin typeface="Arial" pitchFamily="34" charset="0"/>
                <a:ea typeface="宋体" pitchFamily="2" charset="-122"/>
              </a:defRPr>
            </a:lvl8pPr>
            <a:lvl9pPr marL="1828800" algn="ctr" rtl="0" eaLnBrk="0" fontAlgn="base" hangingPunct="0">
              <a:spcBef>
                <a:spcPct val="0"/>
              </a:spcBef>
              <a:spcAft>
                <a:spcPct val="0"/>
              </a:spcAft>
              <a:defRPr sz="4400">
                <a:solidFill>
                  <a:schemeClr val="tx2"/>
                </a:solidFill>
                <a:latin typeface="Arial" pitchFamily="34" charset="0"/>
                <a:ea typeface="宋体" pitchFamily="2" charset="-122"/>
              </a:defRPr>
            </a:lvl9pPr>
          </a:lstStyle>
          <a:p>
            <a:pPr eaLnBrk="1" hangingPunct="1">
              <a:buFontTx/>
              <a:buNone/>
              <a:defRPr/>
            </a:pPr>
            <a:r>
              <a:rPr lang="en-US" altLang="en-US" sz="2800" kern="0" dirty="0">
                <a:solidFill>
                  <a:schemeClr val="tx1"/>
                </a:solidFill>
                <a:latin typeface="Comic Sans MS" panose="030F0702030302020204" pitchFamily="66" charset="0"/>
              </a:rPr>
              <a:t>Learning to blend and segment with the sounds we know…</a:t>
            </a:r>
          </a:p>
        </p:txBody>
      </p:sp>
      <p:sp>
        <p:nvSpPr>
          <p:cNvPr id="3" name="Rectangle 2">
            <a:extLst>
              <a:ext uri="{FF2B5EF4-FFF2-40B4-BE49-F238E27FC236}">
                <a16:creationId xmlns:a16="http://schemas.microsoft.com/office/drawing/2014/main" id="{DD942561-017E-4218-8743-6C7866C7962C}"/>
              </a:ext>
            </a:extLst>
          </p:cNvPr>
          <p:cNvSpPr/>
          <p:nvPr/>
        </p:nvSpPr>
        <p:spPr>
          <a:xfrm>
            <a:off x="401638" y="1192213"/>
            <a:ext cx="8280400" cy="2678112"/>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GB" sz="2400" dirty="0">
                <a:latin typeface="Comic Sans MS" panose="030F0702030302020204" pitchFamily="66" charset="0"/>
              </a:rPr>
              <a:t>Assisted blending </a:t>
            </a:r>
          </a:p>
          <a:p>
            <a:pPr>
              <a:defRPr/>
            </a:pPr>
            <a:r>
              <a:rPr lang="en-GB" sz="2400" dirty="0">
                <a:latin typeface="Comic Sans MS" panose="030F0702030302020204" pitchFamily="66" charset="0"/>
              </a:rPr>
              <a:t>as soon as the first 5 </a:t>
            </a:r>
          </a:p>
          <a:p>
            <a:pPr>
              <a:defRPr/>
            </a:pPr>
            <a:r>
              <a:rPr lang="en-GB" sz="2400" dirty="0">
                <a:latin typeface="Comic Sans MS" panose="030F0702030302020204" pitchFamily="66" charset="0"/>
              </a:rPr>
              <a:t>sounds are learnt!</a:t>
            </a:r>
          </a:p>
          <a:p>
            <a:pPr>
              <a:defRPr/>
            </a:pPr>
            <a:endParaRPr lang="en-GB" sz="2400" dirty="0">
              <a:latin typeface="Comic Sans MS" panose="030F0702030302020204" pitchFamily="66" charset="0"/>
            </a:endParaRPr>
          </a:p>
          <a:p>
            <a:pPr>
              <a:buFont typeface="Arial" charset="0"/>
              <a:buNone/>
              <a:defRPr/>
            </a:pPr>
            <a:r>
              <a:rPr lang="en-GB" sz="2400" dirty="0">
                <a:latin typeface="Comic Sans MS" panose="030F0702030302020204" pitchFamily="66" charset="0"/>
              </a:rPr>
              <a:t>Moving towards </a:t>
            </a:r>
          </a:p>
          <a:p>
            <a:pPr>
              <a:buFont typeface="Arial" charset="0"/>
              <a:buNone/>
              <a:defRPr/>
            </a:pPr>
            <a:r>
              <a:rPr lang="en-GB" sz="2400" dirty="0">
                <a:latin typeface="Comic Sans MS" panose="030F0702030302020204" pitchFamily="66" charset="0"/>
              </a:rPr>
              <a:t>independent </a:t>
            </a:r>
          </a:p>
          <a:p>
            <a:pPr>
              <a:buFont typeface="Arial" charset="0"/>
              <a:buNone/>
              <a:defRPr/>
            </a:pPr>
            <a:r>
              <a:rPr lang="en-GB" sz="2400" dirty="0">
                <a:latin typeface="Comic Sans MS" panose="030F0702030302020204" pitchFamily="66" charset="0"/>
              </a:rPr>
              <a:t>blending</a:t>
            </a:r>
          </a:p>
        </p:txBody>
      </p:sp>
      <p:pic>
        <p:nvPicPr>
          <p:cNvPr id="11268" name="Picture 8">
            <a:extLst>
              <a:ext uri="{FF2B5EF4-FFF2-40B4-BE49-F238E27FC236}">
                <a16:creationId xmlns:a16="http://schemas.microsoft.com/office/drawing/2014/main" id="{30B94EF3-EDD3-4809-BE79-A3B298141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3470"/>
          <a:stretch>
            <a:fillRect/>
          </a:stretch>
        </p:blipFill>
        <p:spPr bwMode="auto">
          <a:xfrm rot="-586099">
            <a:off x="6042025" y="1781175"/>
            <a:ext cx="190500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2">
            <a:extLst>
              <a:ext uri="{FF2B5EF4-FFF2-40B4-BE49-F238E27FC236}">
                <a16:creationId xmlns:a16="http://schemas.microsoft.com/office/drawing/2014/main" id="{59D95475-6170-441B-BA62-DBD7FB357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813" y="1425575"/>
            <a:ext cx="21209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856DB98-DE77-4DF7-BAB5-7B3A975EC371}"/>
              </a:ext>
            </a:extLst>
          </p:cNvPr>
          <p:cNvSpPr/>
          <p:nvPr/>
        </p:nvSpPr>
        <p:spPr>
          <a:xfrm>
            <a:off x="401638" y="4022725"/>
            <a:ext cx="8280400" cy="2676525"/>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lIns="91440" tIns="45720" rIns="91440" bIns="45720" anchor="t">
            <a:spAutoFit/>
          </a:bodyPr>
          <a:lstStyle/>
          <a:p>
            <a:pPr>
              <a:defRPr/>
            </a:pPr>
            <a:r>
              <a:rPr lang="en-GB" sz="2400" dirty="0">
                <a:latin typeface="Comic Sans MS"/>
              </a:rPr>
              <a:t>Fred Fingers for spelling</a:t>
            </a:r>
            <a:endParaRPr lang="en-GB" sz="2400" dirty="0">
              <a:latin typeface="Comic Sans MS" panose="030F0702030302020204" pitchFamily="66" charset="0"/>
            </a:endParaRPr>
          </a:p>
          <a:p>
            <a:pPr>
              <a:defRPr/>
            </a:pPr>
            <a:endParaRPr lang="en-GB" sz="2400" dirty="0">
              <a:latin typeface="Comic Sans MS" panose="030F0702030302020204" pitchFamily="66" charset="0"/>
            </a:endParaRPr>
          </a:p>
          <a:p>
            <a:pPr>
              <a:defRPr/>
            </a:pPr>
            <a:r>
              <a:rPr lang="en-GB" sz="2400" dirty="0">
                <a:latin typeface="Comic Sans MS" panose="030F0702030302020204" pitchFamily="66" charset="0"/>
              </a:rPr>
              <a:t>*Say the word and</a:t>
            </a:r>
          </a:p>
          <a:p>
            <a:pPr>
              <a:defRPr/>
            </a:pPr>
            <a:r>
              <a:rPr lang="en-GB" sz="2400" dirty="0">
                <a:latin typeface="Comic Sans MS" panose="030F0702030302020204" pitchFamily="66" charset="0"/>
              </a:rPr>
              <a:t>pinch on the sounds</a:t>
            </a:r>
          </a:p>
          <a:p>
            <a:pPr>
              <a:defRPr/>
            </a:pPr>
            <a:endParaRPr lang="en-GB" sz="2400" dirty="0">
              <a:latin typeface="Comic Sans MS" panose="030F0702030302020204" pitchFamily="66" charset="0"/>
            </a:endParaRPr>
          </a:p>
          <a:p>
            <a:pPr>
              <a:defRPr/>
            </a:pPr>
            <a:r>
              <a:rPr lang="en-GB" sz="2400" dirty="0">
                <a:latin typeface="Comic Sans MS" panose="030F0702030302020204" pitchFamily="66" charset="0"/>
              </a:rPr>
              <a:t>Eyes for reading, </a:t>
            </a:r>
          </a:p>
          <a:p>
            <a:pPr>
              <a:defRPr/>
            </a:pPr>
            <a:r>
              <a:rPr lang="en-GB" sz="2400" dirty="0">
                <a:latin typeface="Comic Sans MS" panose="030F0702030302020204" pitchFamily="66" charset="0"/>
              </a:rPr>
              <a:t>fingers for spelling!</a:t>
            </a:r>
          </a:p>
        </p:txBody>
      </p:sp>
      <p:pic>
        <p:nvPicPr>
          <p:cNvPr id="11271" name="Picture 4">
            <a:extLst>
              <a:ext uri="{FF2B5EF4-FFF2-40B4-BE49-F238E27FC236}">
                <a16:creationId xmlns:a16="http://schemas.microsoft.com/office/drawing/2014/main" id="{616F30E9-8872-4B1F-9618-04DBB4729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4048" y="4258640"/>
            <a:ext cx="1398588"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4">
            <a:extLst>
              <a:ext uri="{FF2B5EF4-FFF2-40B4-BE49-F238E27FC236}">
                <a16:creationId xmlns:a16="http://schemas.microsoft.com/office/drawing/2014/main" id="{0A21F984-1A9C-423C-B621-2C5AB58159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0968" y="4299743"/>
            <a:ext cx="1398588"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8">
            <a:extLst>
              <a:ext uri="{FF2B5EF4-FFF2-40B4-BE49-F238E27FC236}">
                <a16:creationId xmlns:a16="http://schemas.microsoft.com/office/drawing/2014/main" id="{F79EFD63-FFED-4F32-B97B-2F361AF9DF6D}"/>
              </a:ext>
            </a:extLst>
          </p:cNvPr>
          <p:cNvSpPr txBox="1">
            <a:spLocks noChangeArrowheads="1"/>
          </p:cNvSpPr>
          <p:nvPr/>
        </p:nvSpPr>
        <p:spPr bwMode="auto">
          <a:xfrm>
            <a:off x="5324475" y="4508500"/>
            <a:ext cx="400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32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GB" altLang="en-US" sz="1800">
                <a:latin typeface="Comic Sans MS" panose="030F0702030302020204" pitchFamily="66" charset="0"/>
              </a:rPr>
              <a:t>c</a:t>
            </a:r>
          </a:p>
        </p:txBody>
      </p:sp>
      <p:sp>
        <p:nvSpPr>
          <p:cNvPr id="11274" name="TextBox 9">
            <a:extLst>
              <a:ext uri="{FF2B5EF4-FFF2-40B4-BE49-F238E27FC236}">
                <a16:creationId xmlns:a16="http://schemas.microsoft.com/office/drawing/2014/main" id="{39A02845-CB3F-4366-ABFB-5A0807DF71CE}"/>
              </a:ext>
            </a:extLst>
          </p:cNvPr>
          <p:cNvSpPr txBox="1">
            <a:spLocks noChangeArrowheads="1"/>
          </p:cNvSpPr>
          <p:nvPr/>
        </p:nvSpPr>
        <p:spPr bwMode="auto">
          <a:xfrm>
            <a:off x="5740400" y="4324350"/>
            <a:ext cx="398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32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GB" altLang="en-US" sz="1800">
                <a:latin typeface="Comic Sans MS" panose="030F0702030302020204" pitchFamily="66" charset="0"/>
              </a:rPr>
              <a:t>a</a:t>
            </a:r>
          </a:p>
        </p:txBody>
      </p:sp>
      <p:sp>
        <p:nvSpPr>
          <p:cNvPr id="11275" name="TextBox 10">
            <a:extLst>
              <a:ext uri="{FF2B5EF4-FFF2-40B4-BE49-F238E27FC236}">
                <a16:creationId xmlns:a16="http://schemas.microsoft.com/office/drawing/2014/main" id="{CEE10E20-F3A1-4B6A-978D-74EB8E0FCA81}"/>
              </a:ext>
            </a:extLst>
          </p:cNvPr>
          <p:cNvSpPr txBox="1">
            <a:spLocks noChangeArrowheads="1"/>
          </p:cNvSpPr>
          <p:nvPr/>
        </p:nvSpPr>
        <p:spPr bwMode="auto">
          <a:xfrm>
            <a:off x="6323013" y="4508500"/>
            <a:ext cx="400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32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GB" altLang="en-US" sz="1800">
                <a:latin typeface="Comic Sans MS" panose="030F0702030302020204" pitchFamily="66" charset="0"/>
              </a:rPr>
              <a:t>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11271"/>
                                        </p:tgtEl>
                                        <p:attrNameLst>
                                          <p:attrName>style.visibility</p:attrName>
                                        </p:attrNameLst>
                                      </p:cBhvr>
                                      <p:to>
                                        <p:strVal val="visible"/>
                                      </p:to>
                                    </p:set>
                                    <p:animEffect transition="in" filter="fade">
                                      <p:cBhvr>
                                        <p:cTn id="13" dur="2000"/>
                                        <p:tgtEl>
                                          <p:spTgt spid="11271"/>
                                        </p:tgtEl>
                                      </p:cBhvr>
                                    </p:animEffect>
                                    <p:anim calcmode="lin" valueType="num">
                                      <p:cBhvr>
                                        <p:cTn id="14" dur="2000" fill="hold"/>
                                        <p:tgtEl>
                                          <p:spTgt spid="11271"/>
                                        </p:tgtEl>
                                        <p:attrNameLst>
                                          <p:attrName>style.rotation</p:attrName>
                                        </p:attrNameLst>
                                      </p:cBhvr>
                                      <p:tavLst>
                                        <p:tav tm="0">
                                          <p:val>
                                            <p:fltVal val="720"/>
                                          </p:val>
                                        </p:tav>
                                        <p:tav tm="100000">
                                          <p:val>
                                            <p:fltVal val="0"/>
                                          </p:val>
                                        </p:tav>
                                      </p:tavLst>
                                    </p:anim>
                                    <p:anim calcmode="lin" valueType="num">
                                      <p:cBhvr>
                                        <p:cTn id="15" dur="2000" fill="hold"/>
                                        <p:tgtEl>
                                          <p:spTgt spid="11271"/>
                                        </p:tgtEl>
                                        <p:attrNameLst>
                                          <p:attrName>ppt_h</p:attrName>
                                        </p:attrNameLst>
                                      </p:cBhvr>
                                      <p:tavLst>
                                        <p:tav tm="0">
                                          <p:val>
                                            <p:fltVal val="0"/>
                                          </p:val>
                                        </p:tav>
                                        <p:tav tm="100000">
                                          <p:val>
                                            <p:strVal val="#ppt_h"/>
                                          </p:val>
                                        </p:tav>
                                      </p:tavLst>
                                    </p:anim>
                                    <p:anim calcmode="lin" valueType="num">
                                      <p:cBhvr>
                                        <p:cTn id="16" dur="2000" fill="hold"/>
                                        <p:tgtEl>
                                          <p:spTgt spid="11271"/>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11272"/>
                                        </p:tgtEl>
                                        <p:attrNameLst>
                                          <p:attrName>style.visibility</p:attrName>
                                        </p:attrNameLst>
                                      </p:cBhvr>
                                      <p:to>
                                        <p:strVal val="visible"/>
                                      </p:to>
                                    </p:set>
                                    <p:animEffect transition="in" filter="fade">
                                      <p:cBhvr>
                                        <p:cTn id="19" dur="2000"/>
                                        <p:tgtEl>
                                          <p:spTgt spid="11272"/>
                                        </p:tgtEl>
                                      </p:cBhvr>
                                    </p:animEffect>
                                    <p:anim calcmode="lin" valueType="num">
                                      <p:cBhvr>
                                        <p:cTn id="20" dur="2000" fill="hold"/>
                                        <p:tgtEl>
                                          <p:spTgt spid="11272"/>
                                        </p:tgtEl>
                                        <p:attrNameLst>
                                          <p:attrName>style.rotation</p:attrName>
                                        </p:attrNameLst>
                                      </p:cBhvr>
                                      <p:tavLst>
                                        <p:tav tm="0">
                                          <p:val>
                                            <p:fltVal val="720"/>
                                          </p:val>
                                        </p:tav>
                                        <p:tav tm="100000">
                                          <p:val>
                                            <p:fltVal val="0"/>
                                          </p:val>
                                        </p:tav>
                                      </p:tavLst>
                                    </p:anim>
                                    <p:anim calcmode="lin" valueType="num">
                                      <p:cBhvr>
                                        <p:cTn id="21" dur="2000" fill="hold"/>
                                        <p:tgtEl>
                                          <p:spTgt spid="11272"/>
                                        </p:tgtEl>
                                        <p:attrNameLst>
                                          <p:attrName>ppt_h</p:attrName>
                                        </p:attrNameLst>
                                      </p:cBhvr>
                                      <p:tavLst>
                                        <p:tav tm="0">
                                          <p:val>
                                            <p:fltVal val="0"/>
                                          </p:val>
                                        </p:tav>
                                        <p:tav tm="100000">
                                          <p:val>
                                            <p:strVal val="#ppt_h"/>
                                          </p:val>
                                        </p:tav>
                                      </p:tavLst>
                                    </p:anim>
                                    <p:anim calcmode="lin" valueType="num">
                                      <p:cBhvr>
                                        <p:cTn id="22" dur="2000" fill="hold"/>
                                        <p:tgtEl>
                                          <p:spTgt spid="11272"/>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11273"/>
                                        </p:tgtEl>
                                        <p:attrNameLst>
                                          <p:attrName>style.visibility</p:attrName>
                                        </p:attrNameLst>
                                      </p:cBhvr>
                                      <p:to>
                                        <p:strVal val="visible"/>
                                      </p:to>
                                    </p:set>
                                    <p:animEffect transition="in" filter="fade">
                                      <p:cBhvr>
                                        <p:cTn id="25" dur="2000"/>
                                        <p:tgtEl>
                                          <p:spTgt spid="11273"/>
                                        </p:tgtEl>
                                      </p:cBhvr>
                                    </p:animEffect>
                                    <p:anim calcmode="lin" valueType="num">
                                      <p:cBhvr>
                                        <p:cTn id="26" dur="2000" fill="hold"/>
                                        <p:tgtEl>
                                          <p:spTgt spid="11273"/>
                                        </p:tgtEl>
                                        <p:attrNameLst>
                                          <p:attrName>style.rotation</p:attrName>
                                        </p:attrNameLst>
                                      </p:cBhvr>
                                      <p:tavLst>
                                        <p:tav tm="0">
                                          <p:val>
                                            <p:fltVal val="720"/>
                                          </p:val>
                                        </p:tav>
                                        <p:tav tm="100000">
                                          <p:val>
                                            <p:fltVal val="0"/>
                                          </p:val>
                                        </p:tav>
                                      </p:tavLst>
                                    </p:anim>
                                    <p:anim calcmode="lin" valueType="num">
                                      <p:cBhvr>
                                        <p:cTn id="27" dur="2000" fill="hold"/>
                                        <p:tgtEl>
                                          <p:spTgt spid="11273"/>
                                        </p:tgtEl>
                                        <p:attrNameLst>
                                          <p:attrName>ppt_h</p:attrName>
                                        </p:attrNameLst>
                                      </p:cBhvr>
                                      <p:tavLst>
                                        <p:tav tm="0">
                                          <p:val>
                                            <p:fltVal val="0"/>
                                          </p:val>
                                        </p:tav>
                                        <p:tav tm="100000">
                                          <p:val>
                                            <p:strVal val="#ppt_h"/>
                                          </p:val>
                                        </p:tav>
                                      </p:tavLst>
                                    </p:anim>
                                    <p:anim calcmode="lin" valueType="num">
                                      <p:cBhvr>
                                        <p:cTn id="28" dur="2000" fill="hold"/>
                                        <p:tgtEl>
                                          <p:spTgt spid="11273"/>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11274"/>
                                        </p:tgtEl>
                                        <p:attrNameLst>
                                          <p:attrName>style.visibility</p:attrName>
                                        </p:attrNameLst>
                                      </p:cBhvr>
                                      <p:to>
                                        <p:strVal val="visible"/>
                                      </p:to>
                                    </p:set>
                                    <p:animEffect transition="in" filter="fade">
                                      <p:cBhvr>
                                        <p:cTn id="31" dur="2000"/>
                                        <p:tgtEl>
                                          <p:spTgt spid="11274"/>
                                        </p:tgtEl>
                                      </p:cBhvr>
                                    </p:animEffect>
                                    <p:anim calcmode="lin" valueType="num">
                                      <p:cBhvr>
                                        <p:cTn id="32" dur="2000" fill="hold"/>
                                        <p:tgtEl>
                                          <p:spTgt spid="11274"/>
                                        </p:tgtEl>
                                        <p:attrNameLst>
                                          <p:attrName>style.rotation</p:attrName>
                                        </p:attrNameLst>
                                      </p:cBhvr>
                                      <p:tavLst>
                                        <p:tav tm="0">
                                          <p:val>
                                            <p:fltVal val="720"/>
                                          </p:val>
                                        </p:tav>
                                        <p:tav tm="100000">
                                          <p:val>
                                            <p:fltVal val="0"/>
                                          </p:val>
                                        </p:tav>
                                      </p:tavLst>
                                    </p:anim>
                                    <p:anim calcmode="lin" valueType="num">
                                      <p:cBhvr>
                                        <p:cTn id="33" dur="2000" fill="hold"/>
                                        <p:tgtEl>
                                          <p:spTgt spid="11274"/>
                                        </p:tgtEl>
                                        <p:attrNameLst>
                                          <p:attrName>ppt_h</p:attrName>
                                        </p:attrNameLst>
                                      </p:cBhvr>
                                      <p:tavLst>
                                        <p:tav tm="0">
                                          <p:val>
                                            <p:fltVal val="0"/>
                                          </p:val>
                                        </p:tav>
                                        <p:tav tm="100000">
                                          <p:val>
                                            <p:strVal val="#ppt_h"/>
                                          </p:val>
                                        </p:tav>
                                      </p:tavLst>
                                    </p:anim>
                                    <p:anim calcmode="lin" valueType="num">
                                      <p:cBhvr>
                                        <p:cTn id="34" dur="2000" fill="hold"/>
                                        <p:tgtEl>
                                          <p:spTgt spid="11274"/>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11275"/>
                                        </p:tgtEl>
                                        <p:attrNameLst>
                                          <p:attrName>style.visibility</p:attrName>
                                        </p:attrNameLst>
                                      </p:cBhvr>
                                      <p:to>
                                        <p:strVal val="visible"/>
                                      </p:to>
                                    </p:set>
                                    <p:animEffect transition="in" filter="fade">
                                      <p:cBhvr>
                                        <p:cTn id="37" dur="2000"/>
                                        <p:tgtEl>
                                          <p:spTgt spid="11275"/>
                                        </p:tgtEl>
                                      </p:cBhvr>
                                    </p:animEffect>
                                    <p:anim calcmode="lin" valueType="num">
                                      <p:cBhvr>
                                        <p:cTn id="38" dur="2000" fill="hold"/>
                                        <p:tgtEl>
                                          <p:spTgt spid="11275"/>
                                        </p:tgtEl>
                                        <p:attrNameLst>
                                          <p:attrName>style.rotation</p:attrName>
                                        </p:attrNameLst>
                                      </p:cBhvr>
                                      <p:tavLst>
                                        <p:tav tm="0">
                                          <p:val>
                                            <p:fltVal val="720"/>
                                          </p:val>
                                        </p:tav>
                                        <p:tav tm="100000">
                                          <p:val>
                                            <p:fltVal val="0"/>
                                          </p:val>
                                        </p:tav>
                                      </p:tavLst>
                                    </p:anim>
                                    <p:anim calcmode="lin" valueType="num">
                                      <p:cBhvr>
                                        <p:cTn id="39" dur="2000" fill="hold"/>
                                        <p:tgtEl>
                                          <p:spTgt spid="11275"/>
                                        </p:tgtEl>
                                        <p:attrNameLst>
                                          <p:attrName>ppt_h</p:attrName>
                                        </p:attrNameLst>
                                      </p:cBhvr>
                                      <p:tavLst>
                                        <p:tav tm="0">
                                          <p:val>
                                            <p:fltVal val="0"/>
                                          </p:val>
                                        </p:tav>
                                        <p:tav tm="100000">
                                          <p:val>
                                            <p:strVal val="#ppt_h"/>
                                          </p:val>
                                        </p:tav>
                                      </p:tavLst>
                                    </p:anim>
                                    <p:anim calcmode="lin" valueType="num">
                                      <p:cBhvr>
                                        <p:cTn id="40" dur="2000" fill="hold"/>
                                        <p:tgtEl>
                                          <p:spTgt spid="1127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273" grpId="0"/>
      <p:bldP spid="11274" grpId="0"/>
      <p:bldP spid="112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90BDD0F-73F8-45D0-A83D-7049FFAC5562}"/>
              </a:ext>
            </a:extLst>
          </p:cNvPr>
          <p:cNvSpPr txBox="1">
            <a:spLocks noChangeArrowheads="1"/>
          </p:cNvSpPr>
          <p:nvPr/>
        </p:nvSpPr>
        <p:spPr bwMode="auto">
          <a:xfrm>
            <a:off x="401638" y="49213"/>
            <a:ext cx="8229600" cy="1143000"/>
          </a:xfrm>
          <a:prstGeom prst="rect">
            <a:avLst/>
          </a:prstGeom>
          <a:solidFill>
            <a:schemeClr val="bg1"/>
          </a:solid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eaLnBrk="0" fontAlgn="base" hangingPunct="0">
              <a:spcBef>
                <a:spcPct val="0"/>
              </a:spcBef>
              <a:spcAft>
                <a:spcPct val="0"/>
              </a:spcAft>
              <a:defRPr sz="4400">
                <a:solidFill>
                  <a:schemeClr val="tx2"/>
                </a:solidFill>
                <a:latin typeface="Arial" pitchFamily="34" charset="0"/>
                <a:ea typeface="宋体" pitchFamily="2" charset="-122"/>
              </a:defRPr>
            </a:lvl6pPr>
            <a:lvl7pPr marL="914400" algn="ctr" rtl="0" eaLnBrk="0" fontAlgn="base" hangingPunct="0">
              <a:spcBef>
                <a:spcPct val="0"/>
              </a:spcBef>
              <a:spcAft>
                <a:spcPct val="0"/>
              </a:spcAft>
              <a:defRPr sz="4400">
                <a:solidFill>
                  <a:schemeClr val="tx2"/>
                </a:solidFill>
                <a:latin typeface="Arial" pitchFamily="34" charset="0"/>
                <a:ea typeface="宋体" pitchFamily="2" charset="-122"/>
              </a:defRPr>
            </a:lvl7pPr>
            <a:lvl8pPr marL="1371600" algn="ctr" rtl="0" eaLnBrk="0" fontAlgn="base" hangingPunct="0">
              <a:spcBef>
                <a:spcPct val="0"/>
              </a:spcBef>
              <a:spcAft>
                <a:spcPct val="0"/>
              </a:spcAft>
              <a:defRPr sz="4400">
                <a:solidFill>
                  <a:schemeClr val="tx2"/>
                </a:solidFill>
                <a:latin typeface="Arial" pitchFamily="34" charset="0"/>
                <a:ea typeface="宋体" pitchFamily="2" charset="-122"/>
              </a:defRPr>
            </a:lvl8pPr>
            <a:lvl9pPr marL="1828800" algn="ctr" rtl="0" eaLnBrk="0" fontAlgn="base" hangingPunct="0">
              <a:spcBef>
                <a:spcPct val="0"/>
              </a:spcBef>
              <a:spcAft>
                <a:spcPct val="0"/>
              </a:spcAft>
              <a:defRPr sz="4400">
                <a:solidFill>
                  <a:schemeClr val="tx2"/>
                </a:solidFill>
                <a:latin typeface="Arial" pitchFamily="34" charset="0"/>
                <a:ea typeface="宋体" pitchFamily="2" charset="-122"/>
              </a:defRPr>
            </a:lvl9pPr>
          </a:lstStyle>
          <a:p>
            <a:pPr eaLnBrk="1" hangingPunct="1">
              <a:buFontTx/>
              <a:buNone/>
              <a:defRPr/>
            </a:pPr>
            <a:r>
              <a:rPr lang="en-US" altLang="en-US" sz="3200" kern="0" dirty="0">
                <a:solidFill>
                  <a:schemeClr val="tx1"/>
                </a:solidFill>
                <a:latin typeface="Comic Sans MS" panose="030F0702030302020204" pitchFamily="66" charset="0"/>
              </a:rPr>
              <a:t>Learning to blend and segment with the sounds we know…</a:t>
            </a:r>
            <a:endParaRPr lang="en-US" altLang="en-US" sz="3000" kern="0" dirty="0">
              <a:solidFill>
                <a:schemeClr val="tx1"/>
              </a:solidFill>
              <a:latin typeface="Comic Sans MS" panose="030F0702030302020204" pitchFamily="66" charset="0"/>
            </a:endParaRPr>
          </a:p>
        </p:txBody>
      </p:sp>
      <p:sp>
        <p:nvSpPr>
          <p:cNvPr id="3" name="Rectangle 2">
            <a:extLst>
              <a:ext uri="{FF2B5EF4-FFF2-40B4-BE49-F238E27FC236}">
                <a16:creationId xmlns:a16="http://schemas.microsoft.com/office/drawing/2014/main" id="{AE475E61-0974-4104-9AC1-39D0D864A029}"/>
              </a:ext>
            </a:extLst>
          </p:cNvPr>
          <p:cNvSpPr/>
          <p:nvPr/>
        </p:nvSpPr>
        <p:spPr>
          <a:xfrm>
            <a:off x="401638" y="1192213"/>
            <a:ext cx="8280400" cy="2308324"/>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GB" sz="2400" dirty="0">
                <a:latin typeface="Comic Sans MS" panose="030F0702030302020204" pitchFamily="66" charset="0"/>
              </a:rPr>
              <a:t>Green words – contain all the sounds we know</a:t>
            </a:r>
          </a:p>
          <a:p>
            <a:pPr>
              <a:defRPr/>
            </a:pPr>
            <a:endParaRPr lang="en-GB" sz="2400" dirty="0">
              <a:latin typeface="Comic Sans MS" panose="030F0702030302020204" pitchFamily="66" charset="0"/>
            </a:endParaRPr>
          </a:p>
          <a:p>
            <a:pPr>
              <a:defRPr/>
            </a:pPr>
            <a:r>
              <a:rPr lang="en-GB" sz="2400" dirty="0">
                <a:latin typeface="Comic Sans MS" panose="030F0702030302020204" pitchFamily="66" charset="0"/>
              </a:rPr>
              <a:t>*Fred talk</a:t>
            </a:r>
          </a:p>
          <a:p>
            <a:pPr>
              <a:defRPr/>
            </a:pPr>
            <a:r>
              <a:rPr lang="en-GB" sz="2400" dirty="0">
                <a:latin typeface="Comic Sans MS" panose="030F0702030302020204" pitchFamily="66" charset="0"/>
              </a:rPr>
              <a:t>*Fred in your head</a:t>
            </a:r>
          </a:p>
          <a:p>
            <a:pPr>
              <a:defRPr/>
            </a:pPr>
            <a:r>
              <a:rPr lang="en-GB" sz="2400" dirty="0">
                <a:latin typeface="Comic Sans MS" panose="030F0702030302020204" pitchFamily="66" charset="0"/>
              </a:rPr>
              <a:t>*No Fred talk</a:t>
            </a:r>
          </a:p>
          <a:p>
            <a:pPr>
              <a:defRPr/>
            </a:pPr>
            <a:endParaRPr lang="en-GB" sz="2400" dirty="0">
              <a:latin typeface="Comic Sans MS" panose="030F0702030302020204" pitchFamily="66" charset="0"/>
            </a:endParaRPr>
          </a:p>
        </p:txBody>
      </p:sp>
      <p:sp>
        <p:nvSpPr>
          <p:cNvPr id="6" name="Rectangle 5">
            <a:extLst>
              <a:ext uri="{FF2B5EF4-FFF2-40B4-BE49-F238E27FC236}">
                <a16:creationId xmlns:a16="http://schemas.microsoft.com/office/drawing/2014/main" id="{68B670EC-B76D-46A7-BA61-E6C61F7F3121}"/>
              </a:ext>
            </a:extLst>
          </p:cNvPr>
          <p:cNvSpPr/>
          <p:nvPr/>
        </p:nvSpPr>
        <p:spPr>
          <a:xfrm>
            <a:off x="376238" y="4022960"/>
            <a:ext cx="8280400" cy="2308324"/>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GB" sz="2400" dirty="0">
                <a:latin typeface="Comic Sans MS" panose="030F0702030302020204" pitchFamily="66" charset="0"/>
              </a:rPr>
              <a:t>Red words</a:t>
            </a:r>
          </a:p>
          <a:p>
            <a:pPr>
              <a:defRPr/>
            </a:pPr>
            <a:endParaRPr lang="en-GB" sz="2400" dirty="0">
              <a:latin typeface="Comic Sans MS" panose="030F0702030302020204" pitchFamily="66" charset="0"/>
            </a:endParaRPr>
          </a:p>
          <a:p>
            <a:pPr>
              <a:defRPr/>
            </a:pPr>
            <a:r>
              <a:rPr lang="en-GB" sz="2400" dirty="0">
                <a:latin typeface="Comic Sans MS" panose="030F0702030302020204" pitchFamily="66" charset="0"/>
              </a:rPr>
              <a:t>‘You can’t Fred a red.’</a:t>
            </a:r>
          </a:p>
          <a:p>
            <a:pPr>
              <a:defRPr/>
            </a:pPr>
            <a:endParaRPr lang="en-GB" sz="2400" dirty="0">
              <a:latin typeface="Tempus Sans ITC" panose="04020404030D07020202" pitchFamily="82" charset="0"/>
            </a:endParaRPr>
          </a:p>
          <a:p>
            <a:pPr>
              <a:defRPr/>
            </a:pPr>
            <a:endParaRPr lang="en-GB" sz="2400" dirty="0">
              <a:latin typeface="Tempus Sans ITC" panose="04020404030D07020202" pitchFamily="82" charset="0"/>
            </a:endParaRPr>
          </a:p>
          <a:p>
            <a:pPr>
              <a:defRPr/>
            </a:pPr>
            <a:endParaRPr lang="en-GB" sz="2400" dirty="0">
              <a:latin typeface="Tempus Sans ITC" panose="04020404030D07020202" pitchFamily="82" charset="0"/>
            </a:endParaRPr>
          </a:p>
        </p:txBody>
      </p:sp>
      <p:pic>
        <p:nvPicPr>
          <p:cNvPr id="12293" name="Picture 2">
            <a:extLst>
              <a:ext uri="{FF2B5EF4-FFF2-40B4-BE49-F238E27FC236}">
                <a16:creationId xmlns:a16="http://schemas.microsoft.com/office/drawing/2014/main" id="{84851A09-A773-4547-863B-7E19F6CC7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70392">
            <a:off x="5243430" y="1698881"/>
            <a:ext cx="3138488"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4">
            <a:extLst>
              <a:ext uri="{FF2B5EF4-FFF2-40B4-BE49-F238E27FC236}">
                <a16:creationId xmlns:a16="http://schemas.microsoft.com/office/drawing/2014/main" id="{955B4881-773A-41B4-A712-40B4959A5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84872">
            <a:off x="5321300" y="4287838"/>
            <a:ext cx="2879725"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12293"/>
                                        </p:tgtEl>
                                        <p:attrNameLst>
                                          <p:attrName>style.visibility</p:attrName>
                                        </p:attrNameLst>
                                      </p:cBhvr>
                                      <p:to>
                                        <p:strVal val="visible"/>
                                      </p:to>
                                    </p:set>
                                    <p:animEffect transition="in" filter="fade">
                                      <p:cBhvr>
                                        <p:cTn id="13" dur="2000"/>
                                        <p:tgtEl>
                                          <p:spTgt spid="12293"/>
                                        </p:tgtEl>
                                      </p:cBhvr>
                                    </p:animEffect>
                                    <p:anim calcmode="lin" valueType="num">
                                      <p:cBhvr>
                                        <p:cTn id="14" dur="2000" fill="hold"/>
                                        <p:tgtEl>
                                          <p:spTgt spid="12293"/>
                                        </p:tgtEl>
                                        <p:attrNameLst>
                                          <p:attrName>style.rotation</p:attrName>
                                        </p:attrNameLst>
                                      </p:cBhvr>
                                      <p:tavLst>
                                        <p:tav tm="0">
                                          <p:val>
                                            <p:fltVal val="720"/>
                                          </p:val>
                                        </p:tav>
                                        <p:tav tm="100000">
                                          <p:val>
                                            <p:fltVal val="0"/>
                                          </p:val>
                                        </p:tav>
                                      </p:tavLst>
                                    </p:anim>
                                    <p:anim calcmode="lin" valueType="num">
                                      <p:cBhvr>
                                        <p:cTn id="15" dur="2000" fill="hold"/>
                                        <p:tgtEl>
                                          <p:spTgt spid="12293"/>
                                        </p:tgtEl>
                                        <p:attrNameLst>
                                          <p:attrName>ppt_h</p:attrName>
                                        </p:attrNameLst>
                                      </p:cBhvr>
                                      <p:tavLst>
                                        <p:tav tm="0">
                                          <p:val>
                                            <p:fltVal val="0"/>
                                          </p:val>
                                        </p:tav>
                                        <p:tav tm="100000">
                                          <p:val>
                                            <p:strVal val="#ppt_h"/>
                                          </p:val>
                                        </p:tav>
                                      </p:tavLst>
                                    </p:anim>
                                    <p:anim calcmode="lin" valueType="num">
                                      <p:cBhvr>
                                        <p:cTn id="16" dur="2000" fill="hold"/>
                                        <p:tgtEl>
                                          <p:spTgt spid="12293"/>
                                        </p:tgtEl>
                                        <p:attrNameLst>
                                          <p:attrName>ppt_w</p:attrName>
                                        </p:attrNameLst>
                                      </p:cBhvr>
                                      <p:tavLst>
                                        <p:tav tm="0">
                                          <p:val>
                                            <p:fltVal val="0"/>
                                          </p:val>
                                        </p:tav>
                                        <p:tav tm="100000">
                                          <p:val>
                                            <p:strVal val="#ppt_w"/>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anim calcmode="lin" valueType="num">
                                      <p:cBhvr>
                                        <p:cTn id="22" dur="2000" fill="hold"/>
                                        <p:tgtEl>
                                          <p:spTgt spid="6"/>
                                        </p:tgtEl>
                                        <p:attrNameLst>
                                          <p:attrName>style.rotation</p:attrName>
                                        </p:attrNameLst>
                                      </p:cBhvr>
                                      <p:tavLst>
                                        <p:tav tm="0">
                                          <p:val>
                                            <p:fltVal val="720"/>
                                          </p:val>
                                        </p:tav>
                                        <p:tav tm="100000">
                                          <p:val>
                                            <p:fltVal val="0"/>
                                          </p:val>
                                        </p:tav>
                                      </p:tavLst>
                                    </p:anim>
                                    <p:anim calcmode="lin" valueType="num">
                                      <p:cBhvr>
                                        <p:cTn id="23" dur="2000" fill="hold"/>
                                        <p:tgtEl>
                                          <p:spTgt spid="6"/>
                                        </p:tgtEl>
                                        <p:attrNameLst>
                                          <p:attrName>ppt_h</p:attrName>
                                        </p:attrNameLst>
                                      </p:cBhvr>
                                      <p:tavLst>
                                        <p:tav tm="0">
                                          <p:val>
                                            <p:fltVal val="0"/>
                                          </p:val>
                                        </p:tav>
                                        <p:tav tm="100000">
                                          <p:val>
                                            <p:strVal val="#ppt_h"/>
                                          </p:val>
                                        </p:tav>
                                      </p:tavLst>
                                    </p:anim>
                                    <p:anim calcmode="lin" valueType="num">
                                      <p:cBhvr>
                                        <p:cTn id="24" dur="2000" fill="hold"/>
                                        <p:tgtEl>
                                          <p:spTgt spid="6"/>
                                        </p:tgtEl>
                                        <p:attrNameLst>
                                          <p:attrName>ppt_w</p:attrName>
                                        </p:attrNameLst>
                                      </p:cBhvr>
                                      <p:tavLst>
                                        <p:tav tm="0">
                                          <p:val>
                                            <p:fltVal val="0"/>
                                          </p:val>
                                        </p:tav>
                                        <p:tav tm="100000">
                                          <p:val>
                                            <p:strVal val="#ppt_w"/>
                                          </p:val>
                                        </p:tav>
                                      </p:tavLst>
                                    </p:anim>
                                  </p:childTnLst>
                                </p:cTn>
                              </p:par>
                              <p:par>
                                <p:cTn id="25" presetID="35" presetClass="entr" presetSubtype="0" fill="hold" nodeType="withEffect">
                                  <p:stCondLst>
                                    <p:cond delay="0"/>
                                  </p:stCondLst>
                                  <p:childTnLst>
                                    <p:set>
                                      <p:cBhvr>
                                        <p:cTn id="26" dur="1" fill="hold">
                                          <p:stCondLst>
                                            <p:cond delay="0"/>
                                          </p:stCondLst>
                                        </p:cTn>
                                        <p:tgtEl>
                                          <p:spTgt spid="12294"/>
                                        </p:tgtEl>
                                        <p:attrNameLst>
                                          <p:attrName>style.visibility</p:attrName>
                                        </p:attrNameLst>
                                      </p:cBhvr>
                                      <p:to>
                                        <p:strVal val="visible"/>
                                      </p:to>
                                    </p:set>
                                    <p:animEffect transition="in" filter="fade">
                                      <p:cBhvr>
                                        <p:cTn id="27" dur="2000"/>
                                        <p:tgtEl>
                                          <p:spTgt spid="12294"/>
                                        </p:tgtEl>
                                      </p:cBhvr>
                                    </p:animEffect>
                                    <p:anim calcmode="lin" valueType="num">
                                      <p:cBhvr>
                                        <p:cTn id="28" dur="2000" fill="hold"/>
                                        <p:tgtEl>
                                          <p:spTgt spid="12294"/>
                                        </p:tgtEl>
                                        <p:attrNameLst>
                                          <p:attrName>style.rotation</p:attrName>
                                        </p:attrNameLst>
                                      </p:cBhvr>
                                      <p:tavLst>
                                        <p:tav tm="0">
                                          <p:val>
                                            <p:fltVal val="720"/>
                                          </p:val>
                                        </p:tav>
                                        <p:tav tm="100000">
                                          <p:val>
                                            <p:fltVal val="0"/>
                                          </p:val>
                                        </p:tav>
                                      </p:tavLst>
                                    </p:anim>
                                    <p:anim calcmode="lin" valueType="num">
                                      <p:cBhvr>
                                        <p:cTn id="29" dur="2000" fill="hold"/>
                                        <p:tgtEl>
                                          <p:spTgt spid="12294"/>
                                        </p:tgtEl>
                                        <p:attrNameLst>
                                          <p:attrName>ppt_h</p:attrName>
                                        </p:attrNameLst>
                                      </p:cBhvr>
                                      <p:tavLst>
                                        <p:tav tm="0">
                                          <p:val>
                                            <p:fltVal val="0"/>
                                          </p:val>
                                        </p:tav>
                                        <p:tav tm="100000">
                                          <p:val>
                                            <p:strVal val="#ppt_h"/>
                                          </p:val>
                                        </p:tav>
                                      </p:tavLst>
                                    </p:anim>
                                    <p:anim calcmode="lin" valueType="num">
                                      <p:cBhvr>
                                        <p:cTn id="30" dur="2000" fill="hold"/>
                                        <p:tgtEl>
                                          <p:spTgt spid="1229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22D18E5D08DE40A9B71C5EE39FFB1B" ma:contentTypeVersion="13" ma:contentTypeDescription="Create a new document." ma:contentTypeScope="" ma:versionID="299cdf3c87ff16a3743efb27187210b1">
  <xsd:schema xmlns:xsd="http://www.w3.org/2001/XMLSchema" xmlns:xs="http://www.w3.org/2001/XMLSchema" xmlns:p="http://schemas.microsoft.com/office/2006/metadata/properties" xmlns:ns3="a77667b0-ffed-4ab2-b1ec-e576b2ab89d8" xmlns:ns4="601f514e-3a64-4e1a-aa16-5ffe708b26c2" targetNamespace="http://schemas.microsoft.com/office/2006/metadata/properties" ma:root="true" ma:fieldsID="da752a60a1d028833dd4f33c816c9a3b" ns3:_="" ns4:_="">
    <xsd:import namespace="a77667b0-ffed-4ab2-b1ec-e576b2ab89d8"/>
    <xsd:import namespace="601f514e-3a64-4e1a-aa16-5ffe708b26c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7667b0-ffed-4ab2-b1ec-e576b2ab89d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1f514e-3a64-4e1a-aa16-5ffe708b26c2"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D1340D-3E2B-4A0C-A5C4-C871959E65BF}">
  <ds:schemaRefs>
    <ds:schemaRef ds:uri="http://schemas.microsoft.com/sharepoint/v3/contenttype/forms"/>
  </ds:schemaRefs>
</ds:datastoreItem>
</file>

<file path=customXml/itemProps2.xml><?xml version="1.0" encoding="utf-8"?>
<ds:datastoreItem xmlns:ds="http://schemas.openxmlformats.org/officeDocument/2006/customXml" ds:itemID="{47B09D70-C9ED-4A0B-A759-94B212F46AD5}">
  <ds:schemaRefs>
    <ds:schemaRef ds:uri="601f514e-3a64-4e1a-aa16-5ffe708b26c2"/>
    <ds:schemaRef ds:uri="a77667b0-ffed-4ab2-b1ec-e576b2ab89d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A0C26AD-D6AD-4386-BFDA-84A7C8E44000}">
  <ds:schemaRefs>
    <ds:schemaRef ds:uri="601f514e-3a64-4e1a-aa16-5ffe708b26c2"/>
    <ds:schemaRef ds:uri="a77667b0-ffed-4ab2-b1ec-e576b2ab89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TM02900688[[fn=Facet]]</Template>
  <TotalTime>1490</TotalTime>
  <Words>2031</Words>
  <Application>Microsoft Office PowerPoint</Application>
  <PresentationFormat>On-screen Show (4:3)</PresentationFormat>
  <Paragraphs>189</Paragraphs>
  <Slides>24</Slides>
  <Notes>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Comic Sans MS</vt:lpstr>
      <vt:lpstr>SassoonPrimaryInfant</vt:lpstr>
      <vt:lpstr>Tempus Sans ITC</vt:lpstr>
      <vt:lpstr>Trebuchet MS</vt:lpstr>
      <vt:lpstr>Wingdings</vt:lpstr>
      <vt:lpstr>Wingdings 3</vt:lpstr>
      <vt:lpstr>Facet</vt:lpstr>
      <vt:lpstr>Early Years and Key Stage  1 Reading and Writing Workshop</vt:lpstr>
      <vt:lpstr>The Importance of Reading</vt:lpstr>
      <vt:lpstr> From the Reading Agency… </vt:lpstr>
      <vt:lpstr>What is Phonics?</vt:lpstr>
      <vt:lpstr>What we do at Mawgan-in-Pydar School…</vt:lpstr>
      <vt:lpstr>How does phonics help us to read?</vt:lpstr>
      <vt:lpstr>The Speed Sounds</vt:lpstr>
      <vt:lpstr>PowerPoint Presentation</vt:lpstr>
      <vt:lpstr>PowerPoint Presentation</vt:lpstr>
      <vt:lpstr>Early blending.  Reading can happen anywhere.   Be creative! Make it fun!</vt:lpstr>
      <vt:lpstr>PowerPoint Presentation</vt:lpstr>
      <vt:lpstr>PowerPoint Presentation</vt:lpstr>
      <vt:lpstr>Reading at home  Read favourite stories over and over again.  Promote a love of books.  Make time to share stories regularly.  Book talk – comprehension and imagination (What has happened, what might happen next and why?) Discuss the story together – what did you like about the book? What was your favourite part?  Watch the RWI Storytime at home video for hints and tips.</vt:lpstr>
      <vt:lpstr>Sound blending books</vt:lpstr>
      <vt:lpstr>Available resources:         </vt:lpstr>
      <vt:lpstr>How can you support your child’s learning at home?</vt:lpstr>
      <vt:lpstr>Helpful tips…</vt:lpstr>
      <vt:lpstr>Phonics Screening Check  </vt:lpstr>
      <vt:lpstr>PowerPoint Presentation</vt:lpstr>
      <vt:lpstr>Six skills that children must have before handwriting begins are: </vt:lpstr>
      <vt:lpstr>Gross motor control – early stages</vt:lpstr>
      <vt:lpstr>What can you do to help?</vt:lpstr>
      <vt:lpstr>Looking after books. </vt:lpstr>
      <vt:lpstr>Useful links: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Years Reading Workshop.</dc:title>
  <dc:creator>tmontgomery-smith</dc:creator>
  <cp:lastModifiedBy>April Blewett</cp:lastModifiedBy>
  <cp:revision>164</cp:revision>
  <dcterms:created xsi:type="dcterms:W3CDTF">2013-09-29T21:19:41Z</dcterms:created>
  <dcterms:modified xsi:type="dcterms:W3CDTF">2023-09-25T15:13:38Z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0x010100C422D18E5D08DE40A9B71C5EE39FFB1B</vt:lpwstr>
  </property>
</Properties>
</file>